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</p:sldMasterIdLst>
  <p:notesMasterIdLst>
    <p:notesMasterId r:id="rId47"/>
  </p:notesMasterIdLst>
  <p:sldIdLst>
    <p:sldId id="256" r:id="rId2"/>
    <p:sldId id="305" r:id="rId3"/>
    <p:sldId id="306" r:id="rId4"/>
    <p:sldId id="307" r:id="rId5"/>
    <p:sldId id="309" r:id="rId6"/>
    <p:sldId id="310" r:id="rId7"/>
    <p:sldId id="311" r:id="rId8"/>
    <p:sldId id="314" r:id="rId9"/>
    <p:sldId id="312" r:id="rId10"/>
    <p:sldId id="315" r:id="rId11"/>
    <p:sldId id="316" r:id="rId12"/>
    <p:sldId id="313" r:id="rId13"/>
    <p:sldId id="319" r:id="rId14"/>
    <p:sldId id="317" r:id="rId15"/>
    <p:sldId id="320" r:id="rId16"/>
    <p:sldId id="321" r:id="rId17"/>
    <p:sldId id="322" r:id="rId18"/>
    <p:sldId id="323" r:id="rId19"/>
    <p:sldId id="324" r:id="rId20"/>
    <p:sldId id="325" r:id="rId21"/>
    <p:sldId id="326" r:id="rId22"/>
    <p:sldId id="327" r:id="rId23"/>
    <p:sldId id="318" r:id="rId24"/>
    <p:sldId id="330" r:id="rId25"/>
    <p:sldId id="331" r:id="rId26"/>
    <p:sldId id="332" r:id="rId27"/>
    <p:sldId id="333" r:id="rId28"/>
    <p:sldId id="334" r:id="rId29"/>
    <p:sldId id="335" r:id="rId30"/>
    <p:sldId id="336" r:id="rId31"/>
    <p:sldId id="328" r:id="rId32"/>
    <p:sldId id="329" r:id="rId33"/>
    <p:sldId id="337" r:id="rId34"/>
    <p:sldId id="338" r:id="rId35"/>
    <p:sldId id="352" r:id="rId36"/>
    <p:sldId id="353" r:id="rId37"/>
    <p:sldId id="339" r:id="rId38"/>
    <p:sldId id="340" r:id="rId39"/>
    <p:sldId id="341" r:id="rId40"/>
    <p:sldId id="342" r:id="rId41"/>
    <p:sldId id="343" r:id="rId42"/>
    <p:sldId id="344" r:id="rId43"/>
    <p:sldId id="345" r:id="rId44"/>
    <p:sldId id="346" r:id="rId45"/>
    <p:sldId id="350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FFFFFF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24"/>
    <p:restoredTop sz="88125"/>
  </p:normalViewPr>
  <p:slideViewPr>
    <p:cSldViewPr snapToGrid="0" snapToObjects="1">
      <p:cViewPr varScale="1">
        <p:scale>
          <a:sx n="96" d="100"/>
          <a:sy n="96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818BAB-0DD9-BF47-8120-3FB2445605D1}" type="datetimeFigureOut">
              <a:rPr lang="en-US" smtClean="0"/>
              <a:t>5/25/20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FED090-DD7F-BA42-A7FE-93BA398C2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62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ED090-DD7F-BA42-A7FE-93BA398C23C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434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ED090-DD7F-BA42-A7FE-93BA398C23C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79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ED090-DD7F-BA42-A7FE-93BA398C23C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782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ED090-DD7F-BA42-A7FE-93BA398C23C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014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971A-DA36-7F48-BD7C-6F24AC0D3ED3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AF07-3B0D-CF40-9D62-3D03E4853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965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971A-DA36-7F48-BD7C-6F24AC0D3ED3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AF07-3B0D-CF40-9D62-3D03E4853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562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971A-DA36-7F48-BD7C-6F24AC0D3ED3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AF07-3B0D-CF40-9D62-3D03E4853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400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971A-DA36-7F48-BD7C-6F24AC0D3ED3}" type="datetimeFigureOut">
              <a:rPr lang="en-US" smtClean="0"/>
              <a:t>5/25/20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AF07-3B0D-CF40-9D62-3D03E4853C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714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971A-DA36-7F48-BD7C-6F24AC0D3ED3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AF07-3B0D-CF40-9D62-3D03E4853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401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971A-DA36-7F48-BD7C-6F24AC0D3ED3}" type="datetimeFigureOut">
              <a:rPr lang="en-US" smtClean="0"/>
              <a:t>5/25/20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AF07-3B0D-CF40-9D62-3D03E4853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424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971A-DA36-7F48-BD7C-6F24AC0D3ED3}" type="datetimeFigureOut">
              <a:rPr lang="en-US" smtClean="0"/>
              <a:t>5/25/20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AF07-3B0D-CF40-9D62-3D03E4853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46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971A-DA36-7F48-BD7C-6F24AC0D3ED3}" type="datetimeFigureOut">
              <a:rPr lang="en-US" smtClean="0"/>
              <a:t>5/25/20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AF07-3B0D-CF40-9D62-3D03E4853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545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971A-DA36-7F48-BD7C-6F24AC0D3ED3}" type="datetimeFigureOut">
              <a:rPr lang="en-US" smtClean="0"/>
              <a:t>5/25/20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AF07-3B0D-CF40-9D62-3D03E4853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643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971A-DA36-7F48-BD7C-6F24AC0D3ED3}" type="datetimeFigureOut">
              <a:rPr lang="en-US" smtClean="0"/>
              <a:t>5/25/20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AF07-3B0D-CF40-9D62-3D03E4853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969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971A-DA36-7F48-BD7C-6F24AC0D3ED3}" type="datetimeFigureOut">
              <a:rPr lang="en-US" smtClean="0"/>
              <a:t>5/25/20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AF07-3B0D-CF40-9D62-3D03E4853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53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1971A-DA36-7F48-BD7C-6F24AC0D3ED3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6AF07-3B0D-CF40-9D62-3D03E4853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8986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ezyang.github.io/convolution-visualizer/index.html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jpg"/><Relationship Id="rId7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jpg"/><Relationship Id="rId7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4.jp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00BA7-908E-754E-A1B7-5760DA50B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9692" y="2043663"/>
            <a:ext cx="6732616" cy="203105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Lesson 3: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B87CD0-539B-CB49-B801-615B61E594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Eric Keilty</a:t>
            </a:r>
          </a:p>
        </p:txBody>
      </p:sp>
    </p:spTree>
    <p:extLst>
      <p:ext uri="{BB962C8B-B14F-4D97-AF65-F5344CB8AC3E}">
        <p14:creationId xmlns:p14="http://schemas.microsoft.com/office/powerpoint/2010/main" val="2372315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7218A-EBFA-D64B-B220-B068052B9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Recognition: Naïve Approach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79F72-3DBE-5D40-B869-048FBBEB2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78554"/>
          </a:xfrm>
        </p:spPr>
        <p:txBody>
          <a:bodyPr/>
          <a:lstStyle/>
          <a:p>
            <a:r>
              <a:rPr lang="en-US" dirty="0"/>
              <a:t>Non-locality</a:t>
            </a:r>
          </a:p>
        </p:txBody>
      </p:sp>
      <p:pic>
        <p:nvPicPr>
          <p:cNvPr id="10" name="Picture 9" descr="A dog sitting on top of a wooden table&#10;&#10;Description automatically generated">
            <a:extLst>
              <a:ext uri="{FF2B5EF4-FFF2-40B4-BE49-F238E27FC236}">
                <a16:creationId xmlns:a16="http://schemas.microsoft.com/office/drawing/2014/main" id="{621C024A-6B75-DB4C-9A73-71833B8CD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337" y="2759148"/>
            <a:ext cx="2087854" cy="2607271"/>
          </a:xfrm>
          <a:prstGeom prst="rect">
            <a:avLst/>
          </a:prstGeom>
        </p:spPr>
      </p:pic>
      <p:sp>
        <p:nvSpPr>
          <p:cNvPr id="11" name="Trapezoid 10">
            <a:extLst>
              <a:ext uri="{FF2B5EF4-FFF2-40B4-BE49-F238E27FC236}">
                <a16:creationId xmlns:a16="http://schemas.microsoft.com/office/drawing/2014/main" id="{B97E4A1D-0388-D64D-99B8-8C1DA2016D0D}"/>
              </a:ext>
            </a:extLst>
          </p:cNvPr>
          <p:cNvSpPr/>
          <p:nvPr/>
        </p:nvSpPr>
        <p:spPr>
          <a:xfrm rot="5400000">
            <a:off x="4198668" y="3351905"/>
            <a:ext cx="2607270" cy="1421760"/>
          </a:xfrm>
          <a:prstGeom prst="trapezoid">
            <a:avLst>
              <a:gd name="adj" fmla="val 30174"/>
            </a:avLst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61CC11-8095-A140-91C0-B620227211E8}"/>
              </a:ext>
            </a:extLst>
          </p:cNvPr>
          <p:cNvSpPr/>
          <p:nvPr/>
        </p:nvSpPr>
        <p:spPr>
          <a:xfrm>
            <a:off x="6675415" y="2920750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FE9D8F-F516-5B41-BCFF-F13F914994DE}"/>
              </a:ext>
            </a:extLst>
          </p:cNvPr>
          <p:cNvSpPr/>
          <p:nvPr/>
        </p:nvSpPr>
        <p:spPr>
          <a:xfrm>
            <a:off x="6675415" y="4614642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B604662-ECD7-B84D-91F7-1CFE1B71F088}"/>
              </a:ext>
            </a:extLst>
          </p:cNvPr>
          <p:cNvGrpSpPr/>
          <p:nvPr/>
        </p:nvGrpSpPr>
        <p:grpSpPr>
          <a:xfrm>
            <a:off x="6921510" y="3770160"/>
            <a:ext cx="69695" cy="528199"/>
            <a:chOff x="2571253" y="3553422"/>
            <a:chExt cx="69695" cy="52819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A15CC6E-8BD4-864A-97AE-E1697D9E4984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2093524-F7D5-C142-B5CE-BAE23D11B8DC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8514B1-828B-124D-91F9-016F51CDCC2D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72C699B-1286-E04F-88DE-FF4F9F351B1B}"/>
                  </a:ext>
                </a:extLst>
              </p:cNvPr>
              <p:cNvSpPr txBox="1"/>
              <p:nvPr/>
            </p:nvSpPr>
            <p:spPr>
              <a:xfrm>
                <a:off x="6767796" y="3032543"/>
                <a:ext cx="4283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72C699B-1286-E04F-88DE-FF4F9F35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796" y="3032543"/>
                <a:ext cx="428322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694D445-7A3B-D243-B2D2-14FB177E6DC6}"/>
                  </a:ext>
                </a:extLst>
              </p:cNvPr>
              <p:cNvSpPr txBox="1"/>
              <p:nvPr/>
            </p:nvSpPr>
            <p:spPr>
              <a:xfrm>
                <a:off x="6675415" y="4736977"/>
                <a:ext cx="4283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694D445-7A3B-D243-B2D2-14FB177E6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415" y="4736977"/>
                <a:ext cx="428322" cy="338554"/>
              </a:xfrm>
              <a:prstGeom prst="rect">
                <a:avLst/>
              </a:prstGeom>
              <a:blipFill>
                <a:blip r:embed="rId5"/>
                <a:stretch>
                  <a:fillRect r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81A80B4-7009-594C-9F75-75158C15221E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3684105" y="3199356"/>
            <a:ext cx="2991310" cy="27860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835F9E8-D5E5-A048-9A6C-622B9635E0EA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3988905" y="3199356"/>
            <a:ext cx="2686510" cy="197249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C4CD697-3687-9E46-ADB3-A677E5DCADFA}"/>
              </a:ext>
            </a:extLst>
          </p:cNvPr>
          <p:cNvSpPr/>
          <p:nvPr/>
        </p:nvSpPr>
        <p:spPr>
          <a:xfrm>
            <a:off x="8270832" y="3711946"/>
            <a:ext cx="33596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Do these pixels have anything to do with each other?</a:t>
            </a:r>
          </a:p>
        </p:txBody>
      </p:sp>
    </p:spTree>
    <p:extLst>
      <p:ext uri="{BB962C8B-B14F-4D97-AF65-F5344CB8AC3E}">
        <p14:creationId xmlns:p14="http://schemas.microsoft.com/office/powerpoint/2010/main" val="227060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7218A-EBFA-D64B-B220-B068052B9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Recognition: Naïve Approach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79F72-3DBE-5D40-B869-048FBBEB2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78554"/>
          </a:xfrm>
        </p:spPr>
        <p:txBody>
          <a:bodyPr/>
          <a:lstStyle/>
          <a:p>
            <a:r>
              <a:rPr lang="en-US" dirty="0"/>
              <a:t>Translation</a:t>
            </a:r>
          </a:p>
        </p:txBody>
      </p:sp>
      <p:pic>
        <p:nvPicPr>
          <p:cNvPr id="20" name="Picture 19" descr="A dog sitting on top of a wooden table&#10;&#10;Description automatically generated">
            <a:extLst>
              <a:ext uri="{FF2B5EF4-FFF2-40B4-BE49-F238E27FC236}">
                <a16:creationId xmlns:a16="http://schemas.microsoft.com/office/drawing/2014/main" id="{543EAB63-C95A-F04E-8942-77763EBEA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577" y="2827228"/>
            <a:ext cx="2087854" cy="2607271"/>
          </a:xfrm>
          <a:prstGeom prst="rect">
            <a:avLst/>
          </a:prstGeom>
        </p:spPr>
      </p:pic>
      <p:pic>
        <p:nvPicPr>
          <p:cNvPr id="21" name="Picture 20" descr="A dog sitting on top of a wooden table&#10;&#10;Description automatically generated">
            <a:extLst>
              <a:ext uri="{FF2B5EF4-FFF2-40B4-BE49-F238E27FC236}">
                <a16:creationId xmlns:a16="http://schemas.microsoft.com/office/drawing/2014/main" id="{4855E8A9-BC0C-AE41-985C-8298DE1B0D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9" b="18806"/>
          <a:stretch/>
        </p:blipFill>
        <p:spPr>
          <a:xfrm>
            <a:off x="6599583" y="1825625"/>
            <a:ext cx="2087854" cy="2095078"/>
          </a:xfrm>
          <a:prstGeom prst="rect">
            <a:avLst/>
          </a:prstGeom>
        </p:spPr>
      </p:pic>
      <p:pic>
        <p:nvPicPr>
          <p:cNvPr id="22" name="Picture 21" descr="A dog sitting on top of a wooden table&#10;&#10;Description automatically generated">
            <a:extLst>
              <a:ext uri="{FF2B5EF4-FFF2-40B4-BE49-F238E27FC236}">
                <a16:creationId xmlns:a16="http://schemas.microsoft.com/office/drawing/2014/main" id="{9BFBC5D7-35A4-0940-B035-19CF131C6A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23" b="9823"/>
          <a:stretch/>
        </p:blipFill>
        <p:spPr>
          <a:xfrm>
            <a:off x="6599583" y="4198727"/>
            <a:ext cx="2087854" cy="2095078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4125638-6CA3-5C48-A6EF-8CA631450126}"/>
              </a:ext>
            </a:extLst>
          </p:cNvPr>
          <p:cNvCxnSpPr>
            <a:cxnSpLocks/>
          </p:cNvCxnSpPr>
          <p:nvPr/>
        </p:nvCxnSpPr>
        <p:spPr>
          <a:xfrm flipV="1">
            <a:off x="3884999" y="3090619"/>
            <a:ext cx="2134542" cy="946636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143D56-2E9E-9F4A-8806-7CE1A6AD63FC}"/>
              </a:ext>
            </a:extLst>
          </p:cNvPr>
          <p:cNvCxnSpPr>
            <a:cxnSpLocks/>
          </p:cNvCxnSpPr>
          <p:nvPr/>
        </p:nvCxnSpPr>
        <p:spPr>
          <a:xfrm>
            <a:off x="3884999" y="4236613"/>
            <a:ext cx="2134542" cy="80162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03B3A11-66A6-6F4C-BB06-0C7A23801C9F}"/>
              </a:ext>
            </a:extLst>
          </p:cNvPr>
          <p:cNvSpPr/>
          <p:nvPr/>
        </p:nvSpPr>
        <p:spPr>
          <a:xfrm>
            <a:off x="9137884" y="3776920"/>
            <a:ext cx="28694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Why is this a problem for our architecture?</a:t>
            </a:r>
          </a:p>
        </p:txBody>
      </p:sp>
    </p:spTree>
    <p:extLst>
      <p:ext uri="{BB962C8B-B14F-4D97-AF65-F5344CB8AC3E}">
        <p14:creationId xmlns:p14="http://schemas.microsoft.com/office/powerpoint/2010/main" val="4057405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69D43-E07B-C843-964F-9202D10D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Convolution: 1D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6337347-F5AD-BB45-B386-96B757CCCF11}"/>
                  </a:ext>
                </a:extLst>
              </p:cNvPr>
              <p:cNvSpPr/>
              <p:nvPr/>
            </p:nvSpPr>
            <p:spPr>
              <a:xfrm>
                <a:off x="838200" y="1914626"/>
                <a:ext cx="3628820" cy="1137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∗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brk m:alnAt="7"/>
                            </m:r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6337347-F5AD-BB45-B386-96B757CCCF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14626"/>
                <a:ext cx="3628820" cy="1137876"/>
              </a:xfrm>
              <a:prstGeom prst="rect">
                <a:avLst/>
              </a:prstGeom>
              <a:blipFill>
                <a:blip r:embed="rId2"/>
                <a:stretch>
                  <a:fillRect l="-1742" t="-130000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690BE0B-D6B4-934D-839E-62BDE466E0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333029"/>
              </p:ext>
            </p:extLst>
          </p:nvPr>
        </p:nvGraphicFramePr>
        <p:xfrm>
          <a:off x="444888" y="3802957"/>
          <a:ext cx="2540000" cy="370840"/>
        </p:xfrm>
        <a:graphic>
          <a:graphicData uri="http://schemas.openxmlformats.org/drawingml/2006/table">
            <a:tbl>
              <a:tblPr firstRow="1" bandRow="1">
                <a:noFill/>
                <a:tableStyleId>{073A0DAA-6AF3-43AB-8588-CEC1D06C72B9}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365882792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87928033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45024802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79569203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9256703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59241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930919A-51BC-CC42-98A2-34E9BBAC060D}"/>
                  </a:ext>
                </a:extLst>
              </p:cNvPr>
              <p:cNvSpPr/>
              <p:nvPr/>
            </p:nvSpPr>
            <p:spPr>
              <a:xfrm>
                <a:off x="3049064" y="3707097"/>
                <a:ext cx="3489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930919A-51BC-CC42-98A2-34E9BBAC06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064" y="3707097"/>
                <a:ext cx="3489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7DF2BBC-7CC3-1041-A9E3-BCCD4C42D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536347"/>
              </p:ext>
            </p:extLst>
          </p:nvPr>
        </p:nvGraphicFramePr>
        <p:xfrm>
          <a:off x="3435643" y="3782870"/>
          <a:ext cx="1524000" cy="370840"/>
        </p:xfrm>
        <a:graphic>
          <a:graphicData uri="http://schemas.openxmlformats.org/drawingml/2006/table">
            <a:tbl>
              <a:tblPr firstRow="1" bandRow="1">
                <a:noFill/>
                <a:tableStyleId>{073A0DAA-6AF3-43AB-8588-CEC1D06C72B9}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365882792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87928033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4502480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59241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832976F-E907-EA40-B76F-92CC09F09AB8}"/>
                  </a:ext>
                </a:extLst>
              </p:cNvPr>
              <p:cNvSpPr/>
              <p:nvPr/>
            </p:nvSpPr>
            <p:spPr>
              <a:xfrm>
                <a:off x="5057861" y="3733184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832976F-E907-EA40-B76F-92CC09F09A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7861" y="3733184"/>
                <a:ext cx="53869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31F5B0A-2784-AC41-82ED-C2440F6E0E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568045"/>
              </p:ext>
            </p:extLst>
          </p:nvPr>
        </p:nvGraphicFramePr>
        <p:xfrm>
          <a:off x="5902675" y="1884066"/>
          <a:ext cx="2540000" cy="370840"/>
        </p:xfrm>
        <a:graphic>
          <a:graphicData uri="http://schemas.openxmlformats.org/drawingml/2006/table">
            <a:tbl>
              <a:tblPr firstRow="1" bandRow="1">
                <a:noFill/>
                <a:tableStyleId>{073A0DAA-6AF3-43AB-8588-CEC1D06C72B9}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365882792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87928033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45024802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79569203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9256703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592416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0C84025-D6E1-B04E-8A5C-8CD833CF4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397884"/>
              </p:ext>
            </p:extLst>
          </p:nvPr>
        </p:nvGraphicFramePr>
        <p:xfrm>
          <a:off x="5902675" y="2453004"/>
          <a:ext cx="1524000" cy="370840"/>
        </p:xfrm>
        <a:graphic>
          <a:graphicData uri="http://schemas.openxmlformats.org/drawingml/2006/table">
            <a:tbl>
              <a:tblPr firstRow="1" bandRow="1">
                <a:noFill/>
                <a:tableStyleId>{073A0DAA-6AF3-43AB-8588-CEC1D06C72B9}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365882792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87928033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4502480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592416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2780015-423C-2540-AD57-61838E49FA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535620"/>
              </p:ext>
            </p:extLst>
          </p:nvPr>
        </p:nvGraphicFramePr>
        <p:xfrm>
          <a:off x="5896108" y="3510033"/>
          <a:ext cx="2540000" cy="370840"/>
        </p:xfrm>
        <a:graphic>
          <a:graphicData uri="http://schemas.openxmlformats.org/drawingml/2006/table">
            <a:tbl>
              <a:tblPr firstRow="1" bandRow="1">
                <a:noFill/>
                <a:tableStyleId>{073A0DAA-6AF3-43AB-8588-CEC1D06C72B9}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365882792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87928033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45024802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79569203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9256703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59241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6442C64-4086-9E44-889E-18C312C2BE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369032"/>
              </p:ext>
            </p:extLst>
          </p:nvPr>
        </p:nvGraphicFramePr>
        <p:xfrm>
          <a:off x="6404108" y="4066471"/>
          <a:ext cx="1524000" cy="370840"/>
        </p:xfrm>
        <a:graphic>
          <a:graphicData uri="http://schemas.openxmlformats.org/drawingml/2006/table">
            <a:tbl>
              <a:tblPr firstRow="1" bandRow="1">
                <a:noFill/>
                <a:tableStyleId>{073A0DAA-6AF3-43AB-8588-CEC1D06C72B9}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365882792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87928033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4502480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592416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D03964A7-AF21-6343-B0BF-A497A28A8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969607"/>
              </p:ext>
            </p:extLst>
          </p:nvPr>
        </p:nvGraphicFramePr>
        <p:xfrm>
          <a:off x="5902675" y="5260934"/>
          <a:ext cx="2540000" cy="370840"/>
        </p:xfrm>
        <a:graphic>
          <a:graphicData uri="http://schemas.openxmlformats.org/drawingml/2006/table">
            <a:tbl>
              <a:tblPr firstRow="1" bandRow="1">
                <a:noFill/>
                <a:tableStyleId>{073A0DAA-6AF3-43AB-8588-CEC1D06C72B9}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365882792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87928033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45024802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79569203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9256703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592416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5B30FD7-7B0F-1040-A4CA-FE04DFF9C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339946"/>
              </p:ext>
            </p:extLst>
          </p:nvPr>
        </p:nvGraphicFramePr>
        <p:xfrm>
          <a:off x="6918675" y="5813290"/>
          <a:ext cx="1524000" cy="370840"/>
        </p:xfrm>
        <a:graphic>
          <a:graphicData uri="http://schemas.openxmlformats.org/drawingml/2006/table">
            <a:tbl>
              <a:tblPr firstRow="1" bandRow="1">
                <a:noFill/>
                <a:tableStyleId>{073A0DAA-6AF3-43AB-8588-CEC1D06C72B9}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365882792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87928033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4502480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59241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B061DCA-E596-354E-AA96-31F69095B11A}"/>
                  </a:ext>
                </a:extLst>
              </p:cNvPr>
              <p:cNvSpPr/>
              <p:nvPr/>
            </p:nvSpPr>
            <p:spPr>
              <a:xfrm>
                <a:off x="8704971" y="3747819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B061DCA-E596-354E-AA96-31F69095B1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971" y="3747819"/>
                <a:ext cx="53869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963DCFA-39EC-564E-9659-E7CBCF607C62}"/>
                  </a:ext>
                </a:extLst>
              </p:cNvPr>
              <p:cNvSpPr/>
              <p:nvPr/>
            </p:nvSpPr>
            <p:spPr>
              <a:xfrm>
                <a:off x="5769856" y="2838628"/>
                <a:ext cx="291165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∙3+2</m:t>
                      </m:r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1=10</m:t>
                      </m:r>
                    </m:oMath>
                  </m:oMathPara>
                </a14:m>
                <a:endParaRPr lang="en-US" sz="2000" dirty="0">
                  <a:solidFill>
                    <a:srgbClr val="7F7F7F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963DCFA-39EC-564E-9659-E7CBCF607C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856" y="2838628"/>
                <a:ext cx="291165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C1C5BB74-1DAC-C54E-B11A-113E60CE1A4C}"/>
              </a:ext>
            </a:extLst>
          </p:cNvPr>
          <p:cNvSpPr/>
          <p:nvPr/>
        </p:nvSpPr>
        <p:spPr>
          <a:xfrm>
            <a:off x="838201" y="1884066"/>
            <a:ext cx="3667354" cy="1227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1D77F22-C98E-C148-9E62-A40085122D3C}"/>
                  </a:ext>
                </a:extLst>
              </p:cNvPr>
              <p:cNvSpPr/>
              <p:nvPr/>
            </p:nvSpPr>
            <p:spPr>
              <a:xfrm>
                <a:off x="5830590" y="4515475"/>
                <a:ext cx="291165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∙3+3</m:t>
                      </m:r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1=16</m:t>
                      </m:r>
                    </m:oMath>
                  </m:oMathPara>
                </a14:m>
                <a:endParaRPr lang="en-US" sz="2000" dirty="0">
                  <a:solidFill>
                    <a:srgbClr val="7F7F7F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1D77F22-C98E-C148-9E62-A40085122D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590" y="4515475"/>
                <a:ext cx="291165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CC8897C-B071-7745-8861-8AC2CA19F765}"/>
                  </a:ext>
                </a:extLst>
              </p:cNvPr>
              <p:cNvSpPr/>
              <p:nvPr/>
            </p:nvSpPr>
            <p:spPr>
              <a:xfrm>
                <a:off x="5902675" y="6298900"/>
                <a:ext cx="291165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∙3+4</m:t>
                      </m:r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1=22</m:t>
                      </m:r>
                    </m:oMath>
                  </m:oMathPara>
                </a14:m>
                <a:endParaRPr lang="en-US" sz="2000" dirty="0">
                  <a:solidFill>
                    <a:srgbClr val="7F7F7F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CC8897C-B071-7745-8861-8AC2CA19F7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675" y="6298900"/>
                <a:ext cx="2911653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Left Brace 23">
            <a:extLst>
              <a:ext uri="{FF2B5EF4-FFF2-40B4-BE49-F238E27FC236}">
                <a16:creationId xmlns:a16="http://schemas.microsoft.com/office/drawing/2014/main" id="{5164EBEF-3406-2B45-8BD4-158633780221}"/>
              </a:ext>
            </a:extLst>
          </p:cNvPr>
          <p:cNvSpPr/>
          <p:nvPr/>
        </p:nvSpPr>
        <p:spPr>
          <a:xfrm rot="16200000">
            <a:off x="1423342" y="3378946"/>
            <a:ext cx="583096" cy="2540000"/>
          </a:xfrm>
          <a:prstGeom prst="leftBrace">
            <a:avLst>
              <a:gd name="adj1" fmla="val 58333"/>
              <a:gd name="adj2" fmla="val 50000"/>
            </a:avLst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5A14553C-96D7-6C45-A065-67244240F5CC}"/>
              </a:ext>
            </a:extLst>
          </p:cNvPr>
          <p:cNvSpPr/>
          <p:nvPr/>
        </p:nvSpPr>
        <p:spPr>
          <a:xfrm rot="16200000">
            <a:off x="3906095" y="3886946"/>
            <a:ext cx="583096" cy="1524000"/>
          </a:xfrm>
          <a:prstGeom prst="leftBrace">
            <a:avLst>
              <a:gd name="adj1" fmla="val 58333"/>
              <a:gd name="adj2" fmla="val 50000"/>
            </a:avLst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45F82C-0DC1-CF4D-9F83-1F9F3E8CD423}"/>
              </a:ext>
            </a:extLst>
          </p:cNvPr>
          <p:cNvSpPr/>
          <p:nvPr/>
        </p:nvSpPr>
        <p:spPr>
          <a:xfrm>
            <a:off x="1375133" y="4964716"/>
            <a:ext cx="7855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input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4C6253-C27D-3344-BE8F-633A20637946}"/>
              </a:ext>
            </a:extLst>
          </p:cNvPr>
          <p:cNvSpPr/>
          <p:nvPr/>
        </p:nvSpPr>
        <p:spPr>
          <a:xfrm>
            <a:off x="3391621" y="4966284"/>
            <a:ext cx="16662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kernel / filter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A6651256-84B4-EA46-B355-FB449DDD9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483626"/>
              </p:ext>
            </p:extLst>
          </p:nvPr>
        </p:nvGraphicFramePr>
        <p:xfrm>
          <a:off x="9410245" y="3880873"/>
          <a:ext cx="1524000" cy="370840"/>
        </p:xfrm>
        <a:graphic>
          <a:graphicData uri="http://schemas.openxmlformats.org/drawingml/2006/table">
            <a:tbl>
              <a:tblPr firstRow="1" bandRow="1">
                <a:noFill/>
                <a:tableStyleId>{073A0DAA-6AF3-43AB-8588-CEC1D06C72B9}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365882792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87928033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4502480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592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2110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18564-ABD6-9847-9FD4-84640F3B8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Convolution: 2D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5414C8-3EC4-A446-83CD-C3A1E3AD1C29}"/>
                  </a:ext>
                </a:extLst>
              </p:cNvPr>
              <p:cNvSpPr/>
              <p:nvPr/>
            </p:nvSpPr>
            <p:spPr>
              <a:xfrm>
                <a:off x="838200" y="1914626"/>
                <a:ext cx="5257800" cy="1137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5414C8-3EC4-A446-83CD-C3A1E3AD1C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14626"/>
                <a:ext cx="5257800" cy="1137876"/>
              </a:xfrm>
              <a:prstGeom prst="rect">
                <a:avLst/>
              </a:prstGeom>
              <a:blipFill>
                <a:blip r:embed="rId2"/>
                <a:stretch>
                  <a:fillRect t="-130000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4657E72E-CDE4-614F-8056-118451C6F597}"/>
              </a:ext>
            </a:extLst>
          </p:cNvPr>
          <p:cNvSpPr/>
          <p:nvPr/>
        </p:nvSpPr>
        <p:spPr>
          <a:xfrm>
            <a:off x="970722" y="1914626"/>
            <a:ext cx="4966251" cy="1227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425DA26-B320-5B48-94B6-AC9EDE8CDD89}"/>
              </a:ext>
            </a:extLst>
          </p:cNvPr>
          <p:cNvGraphicFramePr>
            <a:graphicFrameLocks noGrp="1"/>
          </p:cNvGraphicFramePr>
          <p:nvPr/>
        </p:nvGraphicFramePr>
        <p:xfrm>
          <a:off x="970722" y="3911517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92220351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769051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736527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5849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B1A488-BB55-6741-9705-87746E6A02F3}"/>
                  </a:ext>
                </a:extLst>
              </p:cNvPr>
              <p:cNvSpPr/>
              <p:nvPr/>
            </p:nvSpPr>
            <p:spPr>
              <a:xfrm>
                <a:off x="3172272" y="4743159"/>
                <a:ext cx="3489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B1A488-BB55-6741-9705-87746E6A0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272" y="4743159"/>
                <a:ext cx="3489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3740BC2-248D-DB45-8A4A-46853EAD3A1D}"/>
              </a:ext>
            </a:extLst>
          </p:cNvPr>
          <p:cNvGraphicFramePr>
            <a:graphicFrameLocks noGrp="1"/>
          </p:cNvGraphicFramePr>
          <p:nvPr/>
        </p:nvGraphicFramePr>
        <p:xfrm>
          <a:off x="3562729" y="4343517"/>
          <a:ext cx="1296000" cy="129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1E50C2-69B4-8F4F-8548-F3032DBE6DB8}"/>
                  </a:ext>
                </a:extLst>
              </p:cNvPr>
              <p:cNvSpPr/>
              <p:nvPr/>
            </p:nvSpPr>
            <p:spPr>
              <a:xfrm>
                <a:off x="5021390" y="4743159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1E50C2-69B4-8F4F-8548-F3032DBE6D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390" y="4743159"/>
                <a:ext cx="53869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AE46995-BB55-3D48-A872-79765FD3044D}"/>
              </a:ext>
            </a:extLst>
          </p:cNvPr>
          <p:cNvGraphicFramePr>
            <a:graphicFrameLocks noGrp="1"/>
          </p:cNvGraphicFramePr>
          <p:nvPr/>
        </p:nvGraphicFramePr>
        <p:xfrm>
          <a:off x="5690150" y="3911517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444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534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669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4559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18564-ABD6-9847-9FD4-84640F3B8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Convolution: 2D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5414C8-3EC4-A446-83CD-C3A1E3AD1C29}"/>
                  </a:ext>
                </a:extLst>
              </p:cNvPr>
              <p:cNvSpPr/>
              <p:nvPr/>
            </p:nvSpPr>
            <p:spPr>
              <a:xfrm>
                <a:off x="838200" y="1914626"/>
                <a:ext cx="5257800" cy="1137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5414C8-3EC4-A446-83CD-C3A1E3AD1C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14626"/>
                <a:ext cx="5257800" cy="1137876"/>
              </a:xfrm>
              <a:prstGeom prst="rect">
                <a:avLst/>
              </a:prstGeom>
              <a:blipFill>
                <a:blip r:embed="rId2"/>
                <a:stretch>
                  <a:fillRect t="-130000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4657E72E-CDE4-614F-8056-118451C6F597}"/>
              </a:ext>
            </a:extLst>
          </p:cNvPr>
          <p:cNvSpPr/>
          <p:nvPr/>
        </p:nvSpPr>
        <p:spPr>
          <a:xfrm>
            <a:off x="970722" y="1914626"/>
            <a:ext cx="4966251" cy="1227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425DA26-B320-5B48-94B6-AC9EDE8CD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823775"/>
              </p:ext>
            </p:extLst>
          </p:nvPr>
        </p:nvGraphicFramePr>
        <p:xfrm>
          <a:off x="970722" y="391364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92220351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769051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736527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5849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B1A488-BB55-6741-9705-87746E6A02F3}"/>
                  </a:ext>
                </a:extLst>
              </p:cNvPr>
              <p:cNvSpPr/>
              <p:nvPr/>
            </p:nvSpPr>
            <p:spPr>
              <a:xfrm>
                <a:off x="3172272" y="4732031"/>
                <a:ext cx="3489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B1A488-BB55-6741-9705-87746E6A0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272" y="4732031"/>
                <a:ext cx="3489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3740BC2-248D-DB45-8A4A-46853EAD3A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727027"/>
              </p:ext>
            </p:extLst>
          </p:nvPr>
        </p:nvGraphicFramePr>
        <p:xfrm>
          <a:off x="3562729" y="4345641"/>
          <a:ext cx="1296000" cy="129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1E50C2-69B4-8F4F-8548-F3032DBE6DB8}"/>
                  </a:ext>
                </a:extLst>
              </p:cNvPr>
              <p:cNvSpPr/>
              <p:nvPr/>
            </p:nvSpPr>
            <p:spPr>
              <a:xfrm>
                <a:off x="5021390" y="4732031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1E50C2-69B4-8F4F-8548-F3032DBE6D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390" y="4732031"/>
                <a:ext cx="53869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AE46995-BB55-3D48-A872-79765FD30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075079"/>
              </p:ext>
            </p:extLst>
          </p:nvPr>
        </p:nvGraphicFramePr>
        <p:xfrm>
          <a:off x="5690150" y="391364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4E3C486-563A-5741-8309-438F0DD4F715}"/>
                  </a:ext>
                </a:extLst>
              </p:cNvPr>
              <p:cNvSpPr/>
              <p:nvPr/>
            </p:nvSpPr>
            <p:spPr>
              <a:xfrm>
                <a:off x="8119510" y="4485809"/>
                <a:ext cx="3652440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∙9+2</m:t>
                      </m:r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7+                </m:t>
                      </m:r>
                    </m:oMath>
                  </m:oMathPara>
                </a14:m>
                <a:endParaRPr lang="en-US" sz="2000" b="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</m:t>
                      </m:r>
                    </m:oMath>
                  </m:oMathPara>
                </a14:m>
                <a:endParaRPr lang="en-US" sz="200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1=219</m:t>
                      </m:r>
                    </m:oMath>
                  </m:oMathPara>
                </a14:m>
                <a:endParaRPr lang="en-US" sz="200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4E3C486-563A-5741-8309-438F0DD4F7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510" y="4485809"/>
                <a:ext cx="3652440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910AA2AD-A5A9-BF4D-895D-7AB2C7DD2823}"/>
              </a:ext>
            </a:extLst>
          </p:cNvPr>
          <p:cNvSpPr/>
          <p:nvPr/>
        </p:nvSpPr>
        <p:spPr>
          <a:xfrm>
            <a:off x="970722" y="3913641"/>
            <a:ext cx="1295400" cy="128860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742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18564-ABD6-9847-9FD4-84640F3B8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Convolution: 2D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5414C8-3EC4-A446-83CD-C3A1E3AD1C29}"/>
                  </a:ext>
                </a:extLst>
              </p:cNvPr>
              <p:cNvSpPr/>
              <p:nvPr/>
            </p:nvSpPr>
            <p:spPr>
              <a:xfrm>
                <a:off x="838200" y="1914626"/>
                <a:ext cx="5257800" cy="1137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5414C8-3EC4-A446-83CD-C3A1E3AD1C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14626"/>
                <a:ext cx="5257800" cy="1137876"/>
              </a:xfrm>
              <a:prstGeom prst="rect">
                <a:avLst/>
              </a:prstGeom>
              <a:blipFill>
                <a:blip r:embed="rId2"/>
                <a:stretch>
                  <a:fillRect t="-130000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4657E72E-CDE4-614F-8056-118451C6F597}"/>
              </a:ext>
            </a:extLst>
          </p:cNvPr>
          <p:cNvSpPr/>
          <p:nvPr/>
        </p:nvSpPr>
        <p:spPr>
          <a:xfrm>
            <a:off x="970722" y="1914626"/>
            <a:ext cx="4966251" cy="1227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425DA26-B320-5B48-94B6-AC9EDE8CDD89}"/>
              </a:ext>
            </a:extLst>
          </p:cNvPr>
          <p:cNvGraphicFramePr>
            <a:graphicFrameLocks noGrp="1"/>
          </p:cNvGraphicFramePr>
          <p:nvPr/>
        </p:nvGraphicFramePr>
        <p:xfrm>
          <a:off x="970722" y="391364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92220351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769051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736527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5849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B1A488-BB55-6741-9705-87746E6A02F3}"/>
                  </a:ext>
                </a:extLst>
              </p:cNvPr>
              <p:cNvSpPr/>
              <p:nvPr/>
            </p:nvSpPr>
            <p:spPr>
              <a:xfrm>
                <a:off x="3172272" y="4732031"/>
                <a:ext cx="3489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B1A488-BB55-6741-9705-87746E6A0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272" y="4732031"/>
                <a:ext cx="3489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3740BC2-248D-DB45-8A4A-46853EAD3A1D}"/>
              </a:ext>
            </a:extLst>
          </p:cNvPr>
          <p:cNvGraphicFramePr>
            <a:graphicFrameLocks noGrp="1"/>
          </p:cNvGraphicFramePr>
          <p:nvPr/>
        </p:nvGraphicFramePr>
        <p:xfrm>
          <a:off x="3562729" y="4345641"/>
          <a:ext cx="1296000" cy="129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1E50C2-69B4-8F4F-8548-F3032DBE6DB8}"/>
                  </a:ext>
                </a:extLst>
              </p:cNvPr>
              <p:cNvSpPr/>
              <p:nvPr/>
            </p:nvSpPr>
            <p:spPr>
              <a:xfrm>
                <a:off x="5021390" y="4732031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1E50C2-69B4-8F4F-8548-F3032DBE6D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390" y="4732031"/>
                <a:ext cx="53869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AE46995-BB55-3D48-A872-79765FD30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280019"/>
              </p:ext>
            </p:extLst>
          </p:nvPr>
        </p:nvGraphicFramePr>
        <p:xfrm>
          <a:off x="5690150" y="391364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4E3C486-563A-5741-8309-438F0DD4F715}"/>
                  </a:ext>
                </a:extLst>
              </p:cNvPr>
              <p:cNvSpPr/>
              <p:nvPr/>
            </p:nvSpPr>
            <p:spPr>
              <a:xfrm>
                <a:off x="8119510" y="4485809"/>
                <a:ext cx="3652440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∙9+3</m:t>
                      </m:r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7+                </m:t>
                      </m:r>
                    </m:oMath>
                  </m:oMathPara>
                </a14:m>
                <a:endParaRPr lang="en-US" sz="2000" b="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</m:t>
                      </m:r>
                    </m:oMath>
                  </m:oMathPara>
                </a14:m>
                <a:endParaRPr lang="en-US" sz="200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1=264</m:t>
                      </m:r>
                    </m:oMath>
                  </m:oMathPara>
                </a14:m>
                <a:endParaRPr lang="en-US" sz="200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4E3C486-563A-5741-8309-438F0DD4F7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510" y="4485809"/>
                <a:ext cx="3652440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910AA2AD-A5A9-BF4D-895D-7AB2C7DD2823}"/>
              </a:ext>
            </a:extLst>
          </p:cNvPr>
          <p:cNvSpPr/>
          <p:nvPr/>
        </p:nvSpPr>
        <p:spPr>
          <a:xfrm>
            <a:off x="1403022" y="3913641"/>
            <a:ext cx="1295400" cy="128860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47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18564-ABD6-9847-9FD4-84640F3B8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Convolution: 2D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5414C8-3EC4-A446-83CD-C3A1E3AD1C29}"/>
                  </a:ext>
                </a:extLst>
              </p:cNvPr>
              <p:cNvSpPr/>
              <p:nvPr/>
            </p:nvSpPr>
            <p:spPr>
              <a:xfrm>
                <a:off x="838200" y="1914626"/>
                <a:ext cx="5257800" cy="1137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5414C8-3EC4-A446-83CD-C3A1E3AD1C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14626"/>
                <a:ext cx="5257800" cy="1137876"/>
              </a:xfrm>
              <a:prstGeom prst="rect">
                <a:avLst/>
              </a:prstGeom>
              <a:blipFill>
                <a:blip r:embed="rId2"/>
                <a:stretch>
                  <a:fillRect t="-130000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4657E72E-CDE4-614F-8056-118451C6F597}"/>
              </a:ext>
            </a:extLst>
          </p:cNvPr>
          <p:cNvSpPr/>
          <p:nvPr/>
        </p:nvSpPr>
        <p:spPr>
          <a:xfrm>
            <a:off x="970722" y="1914626"/>
            <a:ext cx="4966251" cy="1227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425DA26-B320-5B48-94B6-AC9EDE8CDD89}"/>
              </a:ext>
            </a:extLst>
          </p:cNvPr>
          <p:cNvGraphicFramePr>
            <a:graphicFrameLocks noGrp="1"/>
          </p:cNvGraphicFramePr>
          <p:nvPr/>
        </p:nvGraphicFramePr>
        <p:xfrm>
          <a:off x="970722" y="391364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92220351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769051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736527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5849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B1A488-BB55-6741-9705-87746E6A02F3}"/>
                  </a:ext>
                </a:extLst>
              </p:cNvPr>
              <p:cNvSpPr/>
              <p:nvPr/>
            </p:nvSpPr>
            <p:spPr>
              <a:xfrm>
                <a:off x="3172272" y="4732031"/>
                <a:ext cx="3489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B1A488-BB55-6741-9705-87746E6A0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272" y="4732031"/>
                <a:ext cx="3489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3740BC2-248D-DB45-8A4A-46853EAD3A1D}"/>
              </a:ext>
            </a:extLst>
          </p:cNvPr>
          <p:cNvGraphicFramePr>
            <a:graphicFrameLocks noGrp="1"/>
          </p:cNvGraphicFramePr>
          <p:nvPr/>
        </p:nvGraphicFramePr>
        <p:xfrm>
          <a:off x="3562729" y="4345641"/>
          <a:ext cx="1296000" cy="129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1E50C2-69B4-8F4F-8548-F3032DBE6DB8}"/>
                  </a:ext>
                </a:extLst>
              </p:cNvPr>
              <p:cNvSpPr/>
              <p:nvPr/>
            </p:nvSpPr>
            <p:spPr>
              <a:xfrm>
                <a:off x="5021390" y="4732031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1E50C2-69B4-8F4F-8548-F3032DBE6D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390" y="4732031"/>
                <a:ext cx="53869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AE46995-BB55-3D48-A872-79765FD30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022992"/>
              </p:ext>
            </p:extLst>
          </p:nvPr>
        </p:nvGraphicFramePr>
        <p:xfrm>
          <a:off x="5690150" y="391364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4E3C486-563A-5741-8309-438F0DD4F715}"/>
                  </a:ext>
                </a:extLst>
              </p:cNvPr>
              <p:cNvSpPr/>
              <p:nvPr/>
            </p:nvSpPr>
            <p:spPr>
              <a:xfrm>
                <a:off x="8119510" y="4485809"/>
                <a:ext cx="3652440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∙9+4</m:t>
                      </m:r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7+                </m:t>
                      </m:r>
                    </m:oMath>
                  </m:oMathPara>
                </a14:m>
                <a:endParaRPr lang="en-US" sz="2000" b="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</m:t>
                      </m:r>
                    </m:oMath>
                  </m:oMathPara>
                </a14:m>
                <a:endParaRPr lang="en-US" sz="200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15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1=309</m:t>
                      </m:r>
                    </m:oMath>
                  </m:oMathPara>
                </a14:m>
                <a:endParaRPr lang="en-US" sz="200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4E3C486-563A-5741-8309-438F0DD4F7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510" y="4485809"/>
                <a:ext cx="3652440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910AA2AD-A5A9-BF4D-895D-7AB2C7DD2823}"/>
              </a:ext>
            </a:extLst>
          </p:cNvPr>
          <p:cNvSpPr/>
          <p:nvPr/>
        </p:nvSpPr>
        <p:spPr>
          <a:xfrm>
            <a:off x="1827091" y="3913641"/>
            <a:ext cx="1295400" cy="128860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216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18564-ABD6-9847-9FD4-84640F3B8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Convolution: 2D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5414C8-3EC4-A446-83CD-C3A1E3AD1C29}"/>
                  </a:ext>
                </a:extLst>
              </p:cNvPr>
              <p:cNvSpPr/>
              <p:nvPr/>
            </p:nvSpPr>
            <p:spPr>
              <a:xfrm>
                <a:off x="838200" y="1914626"/>
                <a:ext cx="5257800" cy="1137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5414C8-3EC4-A446-83CD-C3A1E3AD1C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14626"/>
                <a:ext cx="5257800" cy="1137876"/>
              </a:xfrm>
              <a:prstGeom prst="rect">
                <a:avLst/>
              </a:prstGeom>
              <a:blipFill>
                <a:blip r:embed="rId2"/>
                <a:stretch>
                  <a:fillRect t="-130000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4657E72E-CDE4-614F-8056-118451C6F597}"/>
              </a:ext>
            </a:extLst>
          </p:cNvPr>
          <p:cNvSpPr/>
          <p:nvPr/>
        </p:nvSpPr>
        <p:spPr>
          <a:xfrm>
            <a:off x="970722" y="1914626"/>
            <a:ext cx="4966251" cy="1227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425DA26-B320-5B48-94B6-AC9EDE8CDD89}"/>
              </a:ext>
            </a:extLst>
          </p:cNvPr>
          <p:cNvGraphicFramePr>
            <a:graphicFrameLocks noGrp="1"/>
          </p:cNvGraphicFramePr>
          <p:nvPr/>
        </p:nvGraphicFramePr>
        <p:xfrm>
          <a:off x="970722" y="391364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92220351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769051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736527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5849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B1A488-BB55-6741-9705-87746E6A02F3}"/>
                  </a:ext>
                </a:extLst>
              </p:cNvPr>
              <p:cNvSpPr/>
              <p:nvPr/>
            </p:nvSpPr>
            <p:spPr>
              <a:xfrm>
                <a:off x="3172272" y="4732031"/>
                <a:ext cx="3489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B1A488-BB55-6741-9705-87746E6A0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272" y="4732031"/>
                <a:ext cx="3489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3740BC2-248D-DB45-8A4A-46853EAD3A1D}"/>
              </a:ext>
            </a:extLst>
          </p:cNvPr>
          <p:cNvGraphicFramePr>
            <a:graphicFrameLocks noGrp="1"/>
          </p:cNvGraphicFramePr>
          <p:nvPr/>
        </p:nvGraphicFramePr>
        <p:xfrm>
          <a:off x="3562729" y="4345641"/>
          <a:ext cx="1296000" cy="129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1E50C2-69B4-8F4F-8548-F3032DBE6DB8}"/>
                  </a:ext>
                </a:extLst>
              </p:cNvPr>
              <p:cNvSpPr/>
              <p:nvPr/>
            </p:nvSpPr>
            <p:spPr>
              <a:xfrm>
                <a:off x="5021390" y="4732031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1E50C2-69B4-8F4F-8548-F3032DBE6D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390" y="4732031"/>
                <a:ext cx="53869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AE46995-BB55-3D48-A872-79765FD30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243237"/>
              </p:ext>
            </p:extLst>
          </p:nvPr>
        </p:nvGraphicFramePr>
        <p:xfrm>
          <a:off x="5690150" y="391364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444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4E3C486-563A-5741-8309-438F0DD4F715}"/>
                  </a:ext>
                </a:extLst>
              </p:cNvPr>
              <p:cNvSpPr/>
              <p:nvPr/>
            </p:nvSpPr>
            <p:spPr>
              <a:xfrm>
                <a:off x="8119510" y="4485809"/>
                <a:ext cx="3652440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∙9+7</m:t>
                      </m:r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7+                </m:t>
                      </m:r>
                    </m:oMath>
                  </m:oMathPara>
                </a14:m>
                <a:endParaRPr lang="en-US" sz="2000" b="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</m:t>
                      </m:r>
                    </m:oMath>
                  </m:oMathPara>
                </a14:m>
                <a:endParaRPr lang="en-US" sz="200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17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1=444</m:t>
                      </m:r>
                    </m:oMath>
                  </m:oMathPara>
                </a14:m>
                <a:endParaRPr lang="en-US" sz="200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4E3C486-563A-5741-8309-438F0DD4F7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510" y="4485809"/>
                <a:ext cx="3652440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910AA2AD-A5A9-BF4D-895D-7AB2C7DD2823}"/>
              </a:ext>
            </a:extLst>
          </p:cNvPr>
          <p:cNvSpPr/>
          <p:nvPr/>
        </p:nvSpPr>
        <p:spPr>
          <a:xfrm>
            <a:off x="970722" y="4349339"/>
            <a:ext cx="1295400" cy="128860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686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18564-ABD6-9847-9FD4-84640F3B8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Convolution: 2D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5414C8-3EC4-A446-83CD-C3A1E3AD1C29}"/>
                  </a:ext>
                </a:extLst>
              </p:cNvPr>
              <p:cNvSpPr/>
              <p:nvPr/>
            </p:nvSpPr>
            <p:spPr>
              <a:xfrm>
                <a:off x="838200" y="1914626"/>
                <a:ext cx="5257800" cy="1137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5414C8-3EC4-A446-83CD-C3A1E3AD1C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14626"/>
                <a:ext cx="5257800" cy="1137876"/>
              </a:xfrm>
              <a:prstGeom prst="rect">
                <a:avLst/>
              </a:prstGeom>
              <a:blipFill>
                <a:blip r:embed="rId2"/>
                <a:stretch>
                  <a:fillRect t="-130000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4657E72E-CDE4-614F-8056-118451C6F597}"/>
              </a:ext>
            </a:extLst>
          </p:cNvPr>
          <p:cNvSpPr/>
          <p:nvPr/>
        </p:nvSpPr>
        <p:spPr>
          <a:xfrm>
            <a:off x="970722" y="1914626"/>
            <a:ext cx="4966251" cy="1227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425DA26-B320-5B48-94B6-AC9EDE8CDD89}"/>
              </a:ext>
            </a:extLst>
          </p:cNvPr>
          <p:cNvGraphicFramePr>
            <a:graphicFrameLocks noGrp="1"/>
          </p:cNvGraphicFramePr>
          <p:nvPr/>
        </p:nvGraphicFramePr>
        <p:xfrm>
          <a:off x="970722" y="391364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92220351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769051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736527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5849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B1A488-BB55-6741-9705-87746E6A02F3}"/>
                  </a:ext>
                </a:extLst>
              </p:cNvPr>
              <p:cNvSpPr/>
              <p:nvPr/>
            </p:nvSpPr>
            <p:spPr>
              <a:xfrm>
                <a:off x="3172272" y="4732031"/>
                <a:ext cx="3489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B1A488-BB55-6741-9705-87746E6A0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272" y="4732031"/>
                <a:ext cx="3489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3740BC2-248D-DB45-8A4A-46853EAD3A1D}"/>
              </a:ext>
            </a:extLst>
          </p:cNvPr>
          <p:cNvGraphicFramePr>
            <a:graphicFrameLocks noGrp="1"/>
          </p:cNvGraphicFramePr>
          <p:nvPr/>
        </p:nvGraphicFramePr>
        <p:xfrm>
          <a:off x="3562729" y="4345641"/>
          <a:ext cx="1296000" cy="129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1E50C2-69B4-8F4F-8548-F3032DBE6DB8}"/>
                  </a:ext>
                </a:extLst>
              </p:cNvPr>
              <p:cNvSpPr/>
              <p:nvPr/>
            </p:nvSpPr>
            <p:spPr>
              <a:xfrm>
                <a:off x="5021390" y="4732031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1E50C2-69B4-8F4F-8548-F3032DBE6D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390" y="4732031"/>
                <a:ext cx="53869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AE46995-BB55-3D48-A872-79765FD30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980273"/>
              </p:ext>
            </p:extLst>
          </p:nvPr>
        </p:nvGraphicFramePr>
        <p:xfrm>
          <a:off x="5690150" y="391364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444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4E3C486-563A-5741-8309-438F0DD4F715}"/>
                  </a:ext>
                </a:extLst>
              </p:cNvPr>
              <p:cNvSpPr/>
              <p:nvPr/>
            </p:nvSpPr>
            <p:spPr>
              <a:xfrm>
                <a:off x="8119510" y="4485809"/>
                <a:ext cx="3652440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∙9+8</m:t>
                      </m:r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7+                </m:t>
                      </m:r>
                    </m:oMath>
                  </m:oMathPara>
                </a14:m>
                <a:endParaRPr lang="en-US" sz="2000" b="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</m:t>
                      </m:r>
                    </m:oMath>
                  </m:oMathPara>
                </a14:m>
                <a:endParaRPr lang="en-US" sz="200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19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1=489</m:t>
                      </m:r>
                    </m:oMath>
                  </m:oMathPara>
                </a14:m>
                <a:endParaRPr lang="en-US" sz="200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4E3C486-563A-5741-8309-438F0DD4F7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510" y="4485809"/>
                <a:ext cx="3652440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910AA2AD-A5A9-BF4D-895D-7AB2C7DD2823}"/>
              </a:ext>
            </a:extLst>
          </p:cNvPr>
          <p:cNvSpPr/>
          <p:nvPr/>
        </p:nvSpPr>
        <p:spPr>
          <a:xfrm>
            <a:off x="1394790" y="4349339"/>
            <a:ext cx="1295400" cy="128860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739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18564-ABD6-9847-9FD4-84640F3B8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Convolution: 2D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5414C8-3EC4-A446-83CD-C3A1E3AD1C29}"/>
                  </a:ext>
                </a:extLst>
              </p:cNvPr>
              <p:cNvSpPr/>
              <p:nvPr/>
            </p:nvSpPr>
            <p:spPr>
              <a:xfrm>
                <a:off x="838200" y="1914626"/>
                <a:ext cx="5257800" cy="1137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5414C8-3EC4-A446-83CD-C3A1E3AD1C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14626"/>
                <a:ext cx="5257800" cy="1137876"/>
              </a:xfrm>
              <a:prstGeom prst="rect">
                <a:avLst/>
              </a:prstGeom>
              <a:blipFill>
                <a:blip r:embed="rId2"/>
                <a:stretch>
                  <a:fillRect t="-130000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4657E72E-CDE4-614F-8056-118451C6F597}"/>
              </a:ext>
            </a:extLst>
          </p:cNvPr>
          <p:cNvSpPr/>
          <p:nvPr/>
        </p:nvSpPr>
        <p:spPr>
          <a:xfrm>
            <a:off x="970722" y="1914626"/>
            <a:ext cx="4966251" cy="1227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425DA26-B320-5B48-94B6-AC9EDE8CDD89}"/>
              </a:ext>
            </a:extLst>
          </p:cNvPr>
          <p:cNvGraphicFramePr>
            <a:graphicFrameLocks noGrp="1"/>
          </p:cNvGraphicFramePr>
          <p:nvPr/>
        </p:nvGraphicFramePr>
        <p:xfrm>
          <a:off x="970722" y="391364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92220351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769051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736527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5849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B1A488-BB55-6741-9705-87746E6A02F3}"/>
                  </a:ext>
                </a:extLst>
              </p:cNvPr>
              <p:cNvSpPr/>
              <p:nvPr/>
            </p:nvSpPr>
            <p:spPr>
              <a:xfrm>
                <a:off x="3172272" y="4732031"/>
                <a:ext cx="3489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B1A488-BB55-6741-9705-87746E6A0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272" y="4732031"/>
                <a:ext cx="3489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3740BC2-248D-DB45-8A4A-46853EAD3A1D}"/>
              </a:ext>
            </a:extLst>
          </p:cNvPr>
          <p:cNvGraphicFramePr>
            <a:graphicFrameLocks noGrp="1"/>
          </p:cNvGraphicFramePr>
          <p:nvPr/>
        </p:nvGraphicFramePr>
        <p:xfrm>
          <a:off x="3562729" y="4345641"/>
          <a:ext cx="1296000" cy="129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1E50C2-69B4-8F4F-8548-F3032DBE6DB8}"/>
                  </a:ext>
                </a:extLst>
              </p:cNvPr>
              <p:cNvSpPr/>
              <p:nvPr/>
            </p:nvSpPr>
            <p:spPr>
              <a:xfrm>
                <a:off x="5021390" y="4732031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1E50C2-69B4-8F4F-8548-F3032DBE6D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390" y="4732031"/>
                <a:ext cx="53869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AE46995-BB55-3D48-A872-79765FD30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626802"/>
              </p:ext>
            </p:extLst>
          </p:nvPr>
        </p:nvGraphicFramePr>
        <p:xfrm>
          <a:off x="5690150" y="391364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444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534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4E3C486-563A-5741-8309-438F0DD4F715}"/>
                  </a:ext>
                </a:extLst>
              </p:cNvPr>
              <p:cNvSpPr/>
              <p:nvPr/>
            </p:nvSpPr>
            <p:spPr>
              <a:xfrm>
                <a:off x="8119510" y="4485809"/>
                <a:ext cx="3652440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∙9+9</m:t>
                      </m:r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7+             </m:t>
                      </m:r>
                    </m:oMath>
                  </m:oMathPara>
                </a14:m>
                <a:endParaRPr lang="en-US" sz="2000" b="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15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</m:t>
                      </m:r>
                    </m:oMath>
                  </m:oMathPara>
                </a14:m>
                <a:endParaRPr lang="en-US" sz="200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19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1=534</m:t>
                      </m:r>
                    </m:oMath>
                  </m:oMathPara>
                </a14:m>
                <a:endParaRPr lang="en-US" sz="200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4E3C486-563A-5741-8309-438F0DD4F7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510" y="4485809"/>
                <a:ext cx="3652440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910AA2AD-A5A9-BF4D-895D-7AB2C7DD2823}"/>
              </a:ext>
            </a:extLst>
          </p:cNvPr>
          <p:cNvSpPr/>
          <p:nvPr/>
        </p:nvSpPr>
        <p:spPr>
          <a:xfrm>
            <a:off x="1832112" y="4349339"/>
            <a:ext cx="1295400" cy="128860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32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08EF-FB83-F94B-8CE4-3950DD016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What We Have Gone 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C0DDA-DC9E-9A48-A731-C938F9324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27724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Linear Classifiers: </a:t>
            </a:r>
            <a:r>
              <a:rPr lang="en-US" dirty="0">
                <a:solidFill>
                  <a:srgbClr val="FFFF00"/>
                </a:solidFill>
              </a:rPr>
              <a:t>D inputs </a:t>
            </a:r>
            <a:r>
              <a:rPr lang="en-US" dirty="0"/>
              <a:t>to </a:t>
            </a:r>
            <a:r>
              <a:rPr lang="en-US" dirty="0">
                <a:solidFill>
                  <a:srgbClr val="FF40FF"/>
                </a:solidFill>
              </a:rPr>
              <a:t>1 output</a:t>
            </a:r>
            <a:r>
              <a:rPr lang="en-US" dirty="0"/>
              <a:t> + a nonlinear activation function</a:t>
            </a:r>
          </a:p>
          <a:p>
            <a:pPr lvl="1"/>
            <a:r>
              <a:rPr lang="en-US" b="1" dirty="0"/>
              <a:t>Linear Regression</a:t>
            </a:r>
            <a:r>
              <a:rPr lang="en-US" dirty="0"/>
              <a:t> </a:t>
            </a:r>
            <a:r>
              <a:rPr lang="en-US" dirty="0">
                <a:solidFill>
                  <a:srgbClr val="7F7F7F"/>
                </a:solidFill>
              </a:rPr>
              <a:t>(classification)</a:t>
            </a:r>
            <a:r>
              <a:rPr lang="en-US" dirty="0"/>
              <a:t>: linear activation function + MSE Loss function for gradient updates</a:t>
            </a:r>
          </a:p>
          <a:p>
            <a:pPr lvl="1"/>
            <a:r>
              <a:rPr lang="en-US" b="1" dirty="0"/>
              <a:t>Logistic Regression </a:t>
            </a:r>
            <a:r>
              <a:rPr lang="en-US" dirty="0">
                <a:solidFill>
                  <a:srgbClr val="7F7F7F"/>
                </a:solidFill>
              </a:rPr>
              <a:t>(classification)</a:t>
            </a:r>
            <a:r>
              <a:rPr lang="en-US" dirty="0"/>
              <a:t>: sigmoid activation function + Binary Cross Entropy Loss </a:t>
            </a:r>
            <a:r>
              <a:rPr lang="en-US" dirty="0">
                <a:solidFill>
                  <a:srgbClr val="7F7F7F"/>
                </a:solidFill>
              </a:rPr>
              <a:t>(Log Loss)</a:t>
            </a:r>
            <a:r>
              <a:rPr lang="en-US" dirty="0"/>
              <a:t> function for gradient updates</a:t>
            </a:r>
          </a:p>
          <a:p>
            <a:endParaRPr lang="en-US" dirty="0"/>
          </a:p>
          <a:p>
            <a:r>
              <a:rPr lang="en-US" b="1" dirty="0"/>
              <a:t>Multi-Layer Preceptrons</a:t>
            </a:r>
            <a:r>
              <a:rPr lang="en-US" dirty="0"/>
              <a:t>: </a:t>
            </a:r>
            <a:r>
              <a:rPr lang="en-US" dirty="0">
                <a:solidFill>
                  <a:srgbClr val="FFFF00"/>
                </a:solidFill>
              </a:rPr>
              <a:t>D inputs </a:t>
            </a:r>
            <a:r>
              <a:rPr lang="en-US" dirty="0"/>
              <a:t>to </a:t>
            </a:r>
            <a:r>
              <a:rPr lang="en-US" dirty="0">
                <a:solidFill>
                  <a:srgbClr val="FF40FF"/>
                </a:solidFill>
              </a:rPr>
              <a:t>k outputs</a:t>
            </a:r>
            <a:r>
              <a:rPr lang="en-US" dirty="0"/>
              <a:t> with any number of hidden layers between each containing any number of neurons. Each layer is fully connected to its neighboring layers.</a:t>
            </a:r>
          </a:p>
          <a:p>
            <a:pPr lvl="1"/>
            <a:r>
              <a:rPr lang="en-US" b="1" dirty="0"/>
              <a:t>Multilabel Classification</a:t>
            </a:r>
            <a:r>
              <a:rPr lang="en-US" dirty="0"/>
              <a:t>: softmax activation function + Cross Entropy Loss </a:t>
            </a:r>
            <a:r>
              <a:rPr lang="en-US" dirty="0">
                <a:solidFill>
                  <a:srgbClr val="7F7F7F"/>
                </a:solidFill>
              </a:rPr>
              <a:t>(Log Loss) </a:t>
            </a:r>
            <a:r>
              <a:rPr lang="en-US" dirty="0"/>
              <a:t>function for gradient updates</a:t>
            </a:r>
          </a:p>
        </p:txBody>
      </p:sp>
    </p:spTree>
    <p:extLst>
      <p:ext uri="{BB962C8B-B14F-4D97-AF65-F5344CB8AC3E}">
        <p14:creationId xmlns:p14="http://schemas.microsoft.com/office/powerpoint/2010/main" val="12573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18564-ABD6-9847-9FD4-84640F3B8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Convolution: 2D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5414C8-3EC4-A446-83CD-C3A1E3AD1C29}"/>
                  </a:ext>
                </a:extLst>
              </p:cNvPr>
              <p:cNvSpPr/>
              <p:nvPr/>
            </p:nvSpPr>
            <p:spPr>
              <a:xfrm>
                <a:off x="838200" y="1914626"/>
                <a:ext cx="5257800" cy="1137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5414C8-3EC4-A446-83CD-C3A1E3AD1C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14626"/>
                <a:ext cx="5257800" cy="1137876"/>
              </a:xfrm>
              <a:prstGeom prst="rect">
                <a:avLst/>
              </a:prstGeom>
              <a:blipFill>
                <a:blip r:embed="rId2"/>
                <a:stretch>
                  <a:fillRect t="-130000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4657E72E-CDE4-614F-8056-118451C6F597}"/>
              </a:ext>
            </a:extLst>
          </p:cNvPr>
          <p:cNvSpPr/>
          <p:nvPr/>
        </p:nvSpPr>
        <p:spPr>
          <a:xfrm>
            <a:off x="970722" y="1914626"/>
            <a:ext cx="4966251" cy="1227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425DA26-B320-5B48-94B6-AC9EDE8CDD89}"/>
              </a:ext>
            </a:extLst>
          </p:cNvPr>
          <p:cNvGraphicFramePr>
            <a:graphicFrameLocks noGrp="1"/>
          </p:cNvGraphicFramePr>
          <p:nvPr/>
        </p:nvGraphicFramePr>
        <p:xfrm>
          <a:off x="970722" y="391364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92220351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769051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736527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5849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B1A488-BB55-6741-9705-87746E6A02F3}"/>
                  </a:ext>
                </a:extLst>
              </p:cNvPr>
              <p:cNvSpPr/>
              <p:nvPr/>
            </p:nvSpPr>
            <p:spPr>
              <a:xfrm>
                <a:off x="3172272" y="4732031"/>
                <a:ext cx="3489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B1A488-BB55-6741-9705-87746E6A0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272" y="4732031"/>
                <a:ext cx="3489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3740BC2-248D-DB45-8A4A-46853EAD3A1D}"/>
              </a:ext>
            </a:extLst>
          </p:cNvPr>
          <p:cNvGraphicFramePr>
            <a:graphicFrameLocks noGrp="1"/>
          </p:cNvGraphicFramePr>
          <p:nvPr/>
        </p:nvGraphicFramePr>
        <p:xfrm>
          <a:off x="3562729" y="4345641"/>
          <a:ext cx="1296000" cy="129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1E50C2-69B4-8F4F-8548-F3032DBE6DB8}"/>
                  </a:ext>
                </a:extLst>
              </p:cNvPr>
              <p:cNvSpPr/>
              <p:nvPr/>
            </p:nvSpPr>
            <p:spPr>
              <a:xfrm>
                <a:off x="5021390" y="4732031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1E50C2-69B4-8F4F-8548-F3032DBE6D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390" y="4732031"/>
                <a:ext cx="53869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AE46995-BB55-3D48-A872-79765FD30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313379"/>
              </p:ext>
            </p:extLst>
          </p:nvPr>
        </p:nvGraphicFramePr>
        <p:xfrm>
          <a:off x="5690150" y="391364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444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534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669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4E3C486-563A-5741-8309-438F0DD4F715}"/>
                  </a:ext>
                </a:extLst>
              </p:cNvPr>
              <p:cNvSpPr/>
              <p:nvPr/>
            </p:nvSpPr>
            <p:spPr>
              <a:xfrm>
                <a:off x="8119510" y="4485809"/>
                <a:ext cx="3652440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∙9+12</m:t>
                      </m:r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7+         </m:t>
                      </m:r>
                    </m:oMath>
                  </m:oMathPara>
                </a14:m>
                <a:endParaRPr lang="en-US" sz="2000" b="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17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</m:t>
                      </m:r>
                    </m:oMath>
                  </m:oMathPara>
                </a14:m>
                <a:endParaRPr lang="en-US" sz="200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22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23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1=669</m:t>
                      </m:r>
                    </m:oMath>
                  </m:oMathPara>
                </a14:m>
                <a:endParaRPr lang="en-US" sz="200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4E3C486-563A-5741-8309-438F0DD4F7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510" y="4485809"/>
                <a:ext cx="3652440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910AA2AD-A5A9-BF4D-895D-7AB2C7DD2823}"/>
              </a:ext>
            </a:extLst>
          </p:cNvPr>
          <p:cNvSpPr/>
          <p:nvPr/>
        </p:nvSpPr>
        <p:spPr>
          <a:xfrm>
            <a:off x="970722" y="4785039"/>
            <a:ext cx="1295400" cy="128860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788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18564-ABD6-9847-9FD4-84640F3B8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Convolution: 2D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5414C8-3EC4-A446-83CD-C3A1E3AD1C29}"/>
                  </a:ext>
                </a:extLst>
              </p:cNvPr>
              <p:cNvSpPr/>
              <p:nvPr/>
            </p:nvSpPr>
            <p:spPr>
              <a:xfrm>
                <a:off x="838200" y="1914626"/>
                <a:ext cx="5257800" cy="1137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5414C8-3EC4-A446-83CD-C3A1E3AD1C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14626"/>
                <a:ext cx="5257800" cy="1137876"/>
              </a:xfrm>
              <a:prstGeom prst="rect">
                <a:avLst/>
              </a:prstGeom>
              <a:blipFill>
                <a:blip r:embed="rId2"/>
                <a:stretch>
                  <a:fillRect t="-130000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4657E72E-CDE4-614F-8056-118451C6F597}"/>
              </a:ext>
            </a:extLst>
          </p:cNvPr>
          <p:cNvSpPr/>
          <p:nvPr/>
        </p:nvSpPr>
        <p:spPr>
          <a:xfrm>
            <a:off x="970722" y="1914626"/>
            <a:ext cx="4966251" cy="1227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425DA26-B320-5B48-94B6-AC9EDE8CDD89}"/>
              </a:ext>
            </a:extLst>
          </p:cNvPr>
          <p:cNvGraphicFramePr>
            <a:graphicFrameLocks noGrp="1"/>
          </p:cNvGraphicFramePr>
          <p:nvPr/>
        </p:nvGraphicFramePr>
        <p:xfrm>
          <a:off x="970722" y="391364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92220351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769051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736527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5849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B1A488-BB55-6741-9705-87746E6A02F3}"/>
                  </a:ext>
                </a:extLst>
              </p:cNvPr>
              <p:cNvSpPr/>
              <p:nvPr/>
            </p:nvSpPr>
            <p:spPr>
              <a:xfrm>
                <a:off x="3172272" y="4732031"/>
                <a:ext cx="3489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B1A488-BB55-6741-9705-87746E6A0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272" y="4732031"/>
                <a:ext cx="3489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3740BC2-248D-DB45-8A4A-46853EAD3A1D}"/>
              </a:ext>
            </a:extLst>
          </p:cNvPr>
          <p:cNvGraphicFramePr>
            <a:graphicFrameLocks noGrp="1"/>
          </p:cNvGraphicFramePr>
          <p:nvPr/>
        </p:nvGraphicFramePr>
        <p:xfrm>
          <a:off x="3562729" y="4345641"/>
          <a:ext cx="1296000" cy="129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1E50C2-69B4-8F4F-8548-F3032DBE6DB8}"/>
                  </a:ext>
                </a:extLst>
              </p:cNvPr>
              <p:cNvSpPr/>
              <p:nvPr/>
            </p:nvSpPr>
            <p:spPr>
              <a:xfrm>
                <a:off x="5021390" y="4732031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1E50C2-69B4-8F4F-8548-F3032DBE6D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390" y="4732031"/>
                <a:ext cx="53869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AE46995-BB55-3D48-A872-79765FD30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658194"/>
              </p:ext>
            </p:extLst>
          </p:nvPr>
        </p:nvGraphicFramePr>
        <p:xfrm>
          <a:off x="5690150" y="391364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444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534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669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4E3C486-563A-5741-8309-438F0DD4F715}"/>
                  </a:ext>
                </a:extLst>
              </p:cNvPr>
              <p:cNvSpPr/>
              <p:nvPr/>
            </p:nvSpPr>
            <p:spPr>
              <a:xfrm>
                <a:off x="8119510" y="4485809"/>
                <a:ext cx="3652440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∙9+13</m:t>
                      </m:r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7+         </m:t>
                      </m:r>
                    </m:oMath>
                  </m:oMathPara>
                </a14:m>
                <a:endParaRPr lang="en-US" sz="2000" b="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19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</m:t>
                      </m:r>
                    </m:oMath>
                  </m:oMathPara>
                </a14:m>
                <a:endParaRPr lang="en-US" sz="200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23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24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1=714</m:t>
                      </m:r>
                    </m:oMath>
                  </m:oMathPara>
                </a14:m>
                <a:endParaRPr lang="en-US" sz="200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4E3C486-563A-5741-8309-438F0DD4F7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510" y="4485809"/>
                <a:ext cx="3652440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910AA2AD-A5A9-BF4D-895D-7AB2C7DD2823}"/>
              </a:ext>
            </a:extLst>
          </p:cNvPr>
          <p:cNvSpPr/>
          <p:nvPr/>
        </p:nvSpPr>
        <p:spPr>
          <a:xfrm>
            <a:off x="1381538" y="4785039"/>
            <a:ext cx="1295400" cy="128860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45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18564-ABD6-9847-9FD4-84640F3B8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Convolution: 2D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5414C8-3EC4-A446-83CD-C3A1E3AD1C29}"/>
                  </a:ext>
                </a:extLst>
              </p:cNvPr>
              <p:cNvSpPr/>
              <p:nvPr/>
            </p:nvSpPr>
            <p:spPr>
              <a:xfrm>
                <a:off x="838200" y="1914626"/>
                <a:ext cx="5257800" cy="1137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5414C8-3EC4-A446-83CD-C3A1E3AD1C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14626"/>
                <a:ext cx="5257800" cy="1137876"/>
              </a:xfrm>
              <a:prstGeom prst="rect">
                <a:avLst/>
              </a:prstGeom>
              <a:blipFill>
                <a:blip r:embed="rId2"/>
                <a:stretch>
                  <a:fillRect t="-130000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4657E72E-CDE4-614F-8056-118451C6F597}"/>
              </a:ext>
            </a:extLst>
          </p:cNvPr>
          <p:cNvSpPr/>
          <p:nvPr/>
        </p:nvSpPr>
        <p:spPr>
          <a:xfrm>
            <a:off x="970722" y="1914626"/>
            <a:ext cx="4966251" cy="1227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425DA26-B320-5B48-94B6-AC9EDE8CDD89}"/>
              </a:ext>
            </a:extLst>
          </p:cNvPr>
          <p:cNvGraphicFramePr>
            <a:graphicFrameLocks noGrp="1"/>
          </p:cNvGraphicFramePr>
          <p:nvPr/>
        </p:nvGraphicFramePr>
        <p:xfrm>
          <a:off x="970722" y="391364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92220351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769051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736527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5849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B1A488-BB55-6741-9705-87746E6A02F3}"/>
                  </a:ext>
                </a:extLst>
              </p:cNvPr>
              <p:cNvSpPr/>
              <p:nvPr/>
            </p:nvSpPr>
            <p:spPr>
              <a:xfrm>
                <a:off x="3172272" y="4732031"/>
                <a:ext cx="3489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B1A488-BB55-6741-9705-87746E6A0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272" y="4732031"/>
                <a:ext cx="3489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3740BC2-248D-DB45-8A4A-46853EAD3A1D}"/>
              </a:ext>
            </a:extLst>
          </p:cNvPr>
          <p:cNvGraphicFramePr>
            <a:graphicFrameLocks noGrp="1"/>
          </p:cNvGraphicFramePr>
          <p:nvPr/>
        </p:nvGraphicFramePr>
        <p:xfrm>
          <a:off x="3562729" y="4345641"/>
          <a:ext cx="1296000" cy="129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1E50C2-69B4-8F4F-8548-F3032DBE6DB8}"/>
                  </a:ext>
                </a:extLst>
              </p:cNvPr>
              <p:cNvSpPr/>
              <p:nvPr/>
            </p:nvSpPr>
            <p:spPr>
              <a:xfrm>
                <a:off x="5021390" y="4732031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1E50C2-69B4-8F4F-8548-F3032DBE6D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390" y="4732031"/>
                <a:ext cx="53869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AE46995-BB55-3D48-A872-79765FD30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307276"/>
              </p:ext>
            </p:extLst>
          </p:nvPr>
        </p:nvGraphicFramePr>
        <p:xfrm>
          <a:off x="5690150" y="391364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444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534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669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4E3C486-563A-5741-8309-438F0DD4F715}"/>
                  </a:ext>
                </a:extLst>
              </p:cNvPr>
              <p:cNvSpPr/>
              <p:nvPr/>
            </p:nvSpPr>
            <p:spPr>
              <a:xfrm>
                <a:off x="8119510" y="4485809"/>
                <a:ext cx="3652440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∙9+14</m:t>
                      </m:r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15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7+         </m:t>
                      </m:r>
                    </m:oMath>
                  </m:oMathPara>
                </a14:m>
                <a:endParaRPr lang="en-US" sz="2000" b="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19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</m:t>
                      </m:r>
                    </m:oMath>
                  </m:oMathPara>
                </a14:m>
                <a:endParaRPr lang="en-US" sz="200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24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1=759</m:t>
                      </m:r>
                    </m:oMath>
                  </m:oMathPara>
                </a14:m>
                <a:endParaRPr lang="en-US" sz="200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4E3C486-563A-5741-8309-438F0DD4F7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510" y="4485809"/>
                <a:ext cx="3652440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910AA2AD-A5A9-BF4D-895D-7AB2C7DD2823}"/>
              </a:ext>
            </a:extLst>
          </p:cNvPr>
          <p:cNvSpPr/>
          <p:nvPr/>
        </p:nvSpPr>
        <p:spPr>
          <a:xfrm>
            <a:off x="1832109" y="4785039"/>
            <a:ext cx="1295400" cy="128860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827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0E49-5B17-D64E-BF8D-AE213D77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Convolution to Images</a:t>
            </a:r>
          </a:p>
        </p:txBody>
      </p:sp>
      <p:pic>
        <p:nvPicPr>
          <p:cNvPr id="5" name="Content Placeholder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E460C9CA-5593-A546-953A-69C8B59FA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34" t="959" r="1615" b="1408"/>
          <a:stretch/>
        </p:blipFill>
        <p:spPr>
          <a:xfrm>
            <a:off x="1842052" y="2985001"/>
            <a:ext cx="2239617" cy="250466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00DEBC2-9E33-7940-A919-04A5000BB86A}"/>
                  </a:ext>
                </a:extLst>
              </p:cNvPr>
              <p:cNvSpPr/>
              <p:nvPr/>
            </p:nvSpPr>
            <p:spPr>
              <a:xfrm>
                <a:off x="4378220" y="3975721"/>
                <a:ext cx="3489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00DEBC2-9E33-7940-A919-04A5000BB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20" y="3975721"/>
                <a:ext cx="3489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61283B-A357-4144-A7EA-136AF2631FEB}"/>
              </a:ext>
            </a:extLst>
          </p:cNvPr>
          <p:cNvSpPr txBox="1">
            <a:spLocks/>
          </p:cNvSpPr>
          <p:nvPr/>
        </p:nvSpPr>
        <p:spPr>
          <a:xfrm>
            <a:off x="3183598" y="1947069"/>
            <a:ext cx="5364054" cy="673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What does this kernel / filter do?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5EF4773-7CC6-A944-8CC3-EA3CDE4DA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597041"/>
              </p:ext>
            </p:extLst>
          </p:nvPr>
        </p:nvGraphicFramePr>
        <p:xfrm>
          <a:off x="5023678" y="3589331"/>
          <a:ext cx="1296000" cy="129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38F3BC3-C31D-6345-A851-D4873DC62285}"/>
                  </a:ext>
                </a:extLst>
              </p:cNvPr>
              <p:cNvSpPr/>
              <p:nvPr/>
            </p:nvSpPr>
            <p:spPr>
              <a:xfrm>
                <a:off x="6621784" y="3975721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38F3BC3-C31D-6345-A851-D4873DC62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784" y="3975721"/>
                <a:ext cx="53869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356D865-BCAE-DB45-870A-5A76A43C7D14}"/>
                  </a:ext>
                </a:extLst>
              </p:cNvPr>
              <p:cNvSpPr/>
              <p:nvPr/>
            </p:nvSpPr>
            <p:spPr>
              <a:xfrm>
                <a:off x="7622324" y="3975721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356D865-BCAE-DB45-870A-5A76A43C7D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324" y="3975721"/>
                <a:ext cx="53869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847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0E49-5B17-D64E-BF8D-AE213D77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Convolution to Images</a:t>
            </a:r>
          </a:p>
        </p:txBody>
      </p:sp>
      <p:pic>
        <p:nvPicPr>
          <p:cNvPr id="5" name="Content Placeholder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E460C9CA-5593-A546-953A-69C8B59FA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34" t="959" r="1615" b="1408"/>
          <a:stretch/>
        </p:blipFill>
        <p:spPr>
          <a:xfrm>
            <a:off x="1842052" y="2985001"/>
            <a:ext cx="2239617" cy="250466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00DEBC2-9E33-7940-A919-04A5000BB86A}"/>
                  </a:ext>
                </a:extLst>
              </p:cNvPr>
              <p:cNvSpPr/>
              <p:nvPr/>
            </p:nvSpPr>
            <p:spPr>
              <a:xfrm>
                <a:off x="4378220" y="3975721"/>
                <a:ext cx="3489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00DEBC2-9E33-7940-A919-04A5000BB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20" y="3975721"/>
                <a:ext cx="3489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61283B-A357-4144-A7EA-136AF2631FEB}"/>
              </a:ext>
            </a:extLst>
          </p:cNvPr>
          <p:cNvSpPr txBox="1">
            <a:spLocks/>
          </p:cNvSpPr>
          <p:nvPr/>
        </p:nvSpPr>
        <p:spPr>
          <a:xfrm>
            <a:off x="3183598" y="1947069"/>
            <a:ext cx="5364054" cy="673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What does this kernel / filter do?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5EF4773-7CC6-A944-8CC3-EA3CDE4DA1A0}"/>
              </a:ext>
            </a:extLst>
          </p:cNvPr>
          <p:cNvGraphicFramePr>
            <a:graphicFrameLocks noGrp="1"/>
          </p:cNvGraphicFramePr>
          <p:nvPr/>
        </p:nvGraphicFramePr>
        <p:xfrm>
          <a:off x="5023678" y="3589331"/>
          <a:ext cx="1296000" cy="129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p:pic>
        <p:nvPicPr>
          <p:cNvPr id="10" name="Picture 9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AB1C31A2-BE5D-2A4F-A5CF-97CC19A3FE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69"/>
          <a:stretch/>
        </p:blipFill>
        <p:spPr>
          <a:xfrm>
            <a:off x="7446968" y="2985001"/>
            <a:ext cx="2201367" cy="25046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38F3BC3-C31D-6345-A851-D4873DC62285}"/>
                  </a:ext>
                </a:extLst>
              </p:cNvPr>
              <p:cNvSpPr/>
              <p:nvPr/>
            </p:nvSpPr>
            <p:spPr>
              <a:xfrm>
                <a:off x="6621784" y="3975721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38F3BC3-C31D-6345-A851-D4873DC62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784" y="3975721"/>
                <a:ext cx="53869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9521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0E49-5B17-D64E-BF8D-AE213D77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Convolution to Images</a:t>
            </a:r>
          </a:p>
        </p:txBody>
      </p:sp>
      <p:pic>
        <p:nvPicPr>
          <p:cNvPr id="5" name="Content Placeholder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E460C9CA-5593-A546-953A-69C8B59FA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34" t="959" r="1615" b="1408"/>
          <a:stretch/>
        </p:blipFill>
        <p:spPr>
          <a:xfrm>
            <a:off x="1842052" y="2985001"/>
            <a:ext cx="2239617" cy="250466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00DEBC2-9E33-7940-A919-04A5000BB86A}"/>
                  </a:ext>
                </a:extLst>
              </p:cNvPr>
              <p:cNvSpPr/>
              <p:nvPr/>
            </p:nvSpPr>
            <p:spPr>
              <a:xfrm>
                <a:off x="4378220" y="3975721"/>
                <a:ext cx="3489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00DEBC2-9E33-7940-A919-04A5000BB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20" y="3975721"/>
                <a:ext cx="3489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61283B-A357-4144-A7EA-136AF2631FEB}"/>
              </a:ext>
            </a:extLst>
          </p:cNvPr>
          <p:cNvSpPr txBox="1">
            <a:spLocks/>
          </p:cNvSpPr>
          <p:nvPr/>
        </p:nvSpPr>
        <p:spPr>
          <a:xfrm>
            <a:off x="3183598" y="1947069"/>
            <a:ext cx="5364054" cy="673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What does this kernel / filter do?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5EF4773-7CC6-A944-8CC3-EA3CDE4DA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537386"/>
              </p:ext>
            </p:extLst>
          </p:nvPr>
        </p:nvGraphicFramePr>
        <p:xfrm>
          <a:off x="5023678" y="3589331"/>
          <a:ext cx="1296000" cy="129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38F3BC3-C31D-6345-A851-D4873DC62285}"/>
                  </a:ext>
                </a:extLst>
              </p:cNvPr>
              <p:cNvSpPr/>
              <p:nvPr/>
            </p:nvSpPr>
            <p:spPr>
              <a:xfrm>
                <a:off x="6621784" y="3975721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38F3BC3-C31D-6345-A851-D4873DC62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784" y="3975721"/>
                <a:ext cx="53869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356D865-BCAE-DB45-870A-5A76A43C7D14}"/>
                  </a:ext>
                </a:extLst>
              </p:cNvPr>
              <p:cNvSpPr/>
              <p:nvPr/>
            </p:nvSpPr>
            <p:spPr>
              <a:xfrm>
                <a:off x="7622324" y="3975721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356D865-BCAE-DB45-870A-5A76A43C7D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324" y="3975721"/>
                <a:ext cx="53869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4120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0E49-5B17-D64E-BF8D-AE213D77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Convolution to Images</a:t>
            </a:r>
          </a:p>
        </p:txBody>
      </p:sp>
      <p:pic>
        <p:nvPicPr>
          <p:cNvPr id="5" name="Content Placeholder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E460C9CA-5593-A546-953A-69C8B59FA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34" t="959" r="1615" b="1408"/>
          <a:stretch/>
        </p:blipFill>
        <p:spPr>
          <a:xfrm>
            <a:off x="1842052" y="2985001"/>
            <a:ext cx="2239617" cy="250466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00DEBC2-9E33-7940-A919-04A5000BB86A}"/>
                  </a:ext>
                </a:extLst>
              </p:cNvPr>
              <p:cNvSpPr/>
              <p:nvPr/>
            </p:nvSpPr>
            <p:spPr>
              <a:xfrm>
                <a:off x="4378220" y="3975721"/>
                <a:ext cx="3489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00DEBC2-9E33-7940-A919-04A5000BB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20" y="3975721"/>
                <a:ext cx="3489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61283B-A357-4144-A7EA-136AF2631FEB}"/>
              </a:ext>
            </a:extLst>
          </p:cNvPr>
          <p:cNvSpPr txBox="1">
            <a:spLocks/>
          </p:cNvSpPr>
          <p:nvPr/>
        </p:nvSpPr>
        <p:spPr>
          <a:xfrm>
            <a:off x="3183598" y="1947069"/>
            <a:ext cx="5364054" cy="673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What does this kernel / filter do?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5EF4773-7CC6-A944-8CC3-EA3CDE4DA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562308"/>
              </p:ext>
            </p:extLst>
          </p:nvPr>
        </p:nvGraphicFramePr>
        <p:xfrm>
          <a:off x="5023678" y="3589331"/>
          <a:ext cx="1296000" cy="129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38F3BC3-C31D-6345-A851-D4873DC62285}"/>
                  </a:ext>
                </a:extLst>
              </p:cNvPr>
              <p:cNvSpPr/>
              <p:nvPr/>
            </p:nvSpPr>
            <p:spPr>
              <a:xfrm>
                <a:off x="6621784" y="3975721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38F3BC3-C31D-6345-A851-D4873DC62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784" y="3975721"/>
                <a:ext cx="53869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erson in glasses looking at the camera&#10;&#10;Description automatically generated">
            <a:extLst>
              <a:ext uri="{FF2B5EF4-FFF2-40B4-BE49-F238E27FC236}">
                <a16:creationId xmlns:a16="http://schemas.microsoft.com/office/drawing/2014/main" id="{86F8CD46-B251-3946-A7D1-DC87949F53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64" b="1708"/>
          <a:stretch/>
        </p:blipFill>
        <p:spPr>
          <a:xfrm>
            <a:off x="7426624" y="2985001"/>
            <a:ext cx="2232054" cy="250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018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0E49-5B17-D64E-BF8D-AE213D77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Convolution to Images</a:t>
            </a:r>
          </a:p>
        </p:txBody>
      </p:sp>
      <p:pic>
        <p:nvPicPr>
          <p:cNvPr id="5" name="Content Placeholder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E460C9CA-5593-A546-953A-69C8B59FA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34" t="959" r="1615" b="1408"/>
          <a:stretch/>
        </p:blipFill>
        <p:spPr>
          <a:xfrm>
            <a:off x="1842052" y="2985001"/>
            <a:ext cx="2239617" cy="250466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00DEBC2-9E33-7940-A919-04A5000BB86A}"/>
                  </a:ext>
                </a:extLst>
              </p:cNvPr>
              <p:cNvSpPr/>
              <p:nvPr/>
            </p:nvSpPr>
            <p:spPr>
              <a:xfrm>
                <a:off x="4378220" y="3975721"/>
                <a:ext cx="3489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00DEBC2-9E33-7940-A919-04A5000BB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20" y="3975721"/>
                <a:ext cx="3489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61283B-A357-4144-A7EA-136AF2631FEB}"/>
              </a:ext>
            </a:extLst>
          </p:cNvPr>
          <p:cNvSpPr txBox="1">
            <a:spLocks/>
          </p:cNvSpPr>
          <p:nvPr/>
        </p:nvSpPr>
        <p:spPr>
          <a:xfrm>
            <a:off x="3183598" y="1947069"/>
            <a:ext cx="5364054" cy="673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What does this kernel / filter do?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5EF4773-7CC6-A944-8CC3-EA3CDE4DA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035640"/>
              </p:ext>
            </p:extLst>
          </p:nvPr>
        </p:nvGraphicFramePr>
        <p:xfrm>
          <a:off x="5023678" y="3589331"/>
          <a:ext cx="1296000" cy="129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38F3BC3-C31D-6345-A851-D4873DC62285}"/>
                  </a:ext>
                </a:extLst>
              </p:cNvPr>
              <p:cNvSpPr/>
              <p:nvPr/>
            </p:nvSpPr>
            <p:spPr>
              <a:xfrm>
                <a:off x="6621784" y="3975721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38F3BC3-C31D-6345-A851-D4873DC62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784" y="3975721"/>
                <a:ext cx="53869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356D865-BCAE-DB45-870A-5A76A43C7D14}"/>
                  </a:ext>
                </a:extLst>
              </p:cNvPr>
              <p:cNvSpPr/>
              <p:nvPr/>
            </p:nvSpPr>
            <p:spPr>
              <a:xfrm>
                <a:off x="7622324" y="3975721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356D865-BCAE-DB45-870A-5A76A43C7D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324" y="3975721"/>
                <a:ext cx="53869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108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0E49-5B17-D64E-BF8D-AE213D77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Convolution to Images</a:t>
            </a:r>
          </a:p>
        </p:txBody>
      </p:sp>
      <p:pic>
        <p:nvPicPr>
          <p:cNvPr id="5" name="Content Placeholder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E460C9CA-5593-A546-953A-69C8B59FA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34" t="959" r="1615" b="1408"/>
          <a:stretch/>
        </p:blipFill>
        <p:spPr>
          <a:xfrm>
            <a:off x="1842052" y="2985001"/>
            <a:ext cx="2239617" cy="250466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00DEBC2-9E33-7940-A919-04A5000BB86A}"/>
                  </a:ext>
                </a:extLst>
              </p:cNvPr>
              <p:cNvSpPr/>
              <p:nvPr/>
            </p:nvSpPr>
            <p:spPr>
              <a:xfrm>
                <a:off x="4378220" y="3975721"/>
                <a:ext cx="3489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00DEBC2-9E33-7940-A919-04A5000BB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20" y="3975721"/>
                <a:ext cx="3489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61283B-A357-4144-A7EA-136AF2631FEB}"/>
              </a:ext>
            </a:extLst>
          </p:cNvPr>
          <p:cNvSpPr txBox="1">
            <a:spLocks/>
          </p:cNvSpPr>
          <p:nvPr/>
        </p:nvSpPr>
        <p:spPr>
          <a:xfrm>
            <a:off x="3183598" y="1947069"/>
            <a:ext cx="5364054" cy="673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What does this kernel / filter do?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38F3BC3-C31D-6345-A851-D4873DC62285}"/>
                  </a:ext>
                </a:extLst>
              </p:cNvPr>
              <p:cNvSpPr/>
              <p:nvPr/>
            </p:nvSpPr>
            <p:spPr>
              <a:xfrm>
                <a:off x="6621784" y="3975721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38F3BC3-C31D-6345-A851-D4873DC62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784" y="3975721"/>
                <a:ext cx="53869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033E57F-7AAC-4642-A36F-CD9AF871E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18636"/>
              </p:ext>
            </p:extLst>
          </p:nvPr>
        </p:nvGraphicFramePr>
        <p:xfrm>
          <a:off x="5023678" y="3589331"/>
          <a:ext cx="1296000" cy="129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p:pic>
        <p:nvPicPr>
          <p:cNvPr id="15" name="Picture 14" descr="A picture containing coin, object, drawing&#10;&#10;Description automatically generated">
            <a:extLst>
              <a:ext uri="{FF2B5EF4-FFF2-40B4-BE49-F238E27FC236}">
                <a16:creationId xmlns:a16="http://schemas.microsoft.com/office/drawing/2014/main" id="{F5F3A214-8F5F-0548-BEE3-40CE69CAEB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b="247"/>
          <a:stretch/>
        </p:blipFill>
        <p:spPr>
          <a:xfrm>
            <a:off x="7441682" y="2985000"/>
            <a:ext cx="2211940" cy="250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88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0E49-5B17-D64E-BF8D-AE213D77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Convolution to Images</a:t>
            </a:r>
          </a:p>
        </p:txBody>
      </p:sp>
      <p:pic>
        <p:nvPicPr>
          <p:cNvPr id="5" name="Content Placeholder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E460C9CA-5593-A546-953A-69C8B59FA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34" t="959" r="1615" b="1408"/>
          <a:stretch/>
        </p:blipFill>
        <p:spPr>
          <a:xfrm>
            <a:off x="1842052" y="2985001"/>
            <a:ext cx="2239617" cy="250466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00DEBC2-9E33-7940-A919-04A5000BB86A}"/>
                  </a:ext>
                </a:extLst>
              </p:cNvPr>
              <p:cNvSpPr/>
              <p:nvPr/>
            </p:nvSpPr>
            <p:spPr>
              <a:xfrm>
                <a:off x="4378220" y="3975721"/>
                <a:ext cx="3489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00DEBC2-9E33-7940-A919-04A5000BB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20" y="3975721"/>
                <a:ext cx="3489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61283B-A357-4144-A7EA-136AF2631FEB}"/>
              </a:ext>
            </a:extLst>
          </p:cNvPr>
          <p:cNvSpPr txBox="1">
            <a:spLocks/>
          </p:cNvSpPr>
          <p:nvPr/>
        </p:nvSpPr>
        <p:spPr>
          <a:xfrm>
            <a:off x="3183598" y="1947069"/>
            <a:ext cx="5364054" cy="673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What does this kernel / filter do?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5EF4773-7CC6-A944-8CC3-EA3CDE4DA1A0}"/>
              </a:ext>
            </a:extLst>
          </p:cNvPr>
          <p:cNvGraphicFramePr>
            <a:graphicFrameLocks noGrp="1"/>
          </p:cNvGraphicFramePr>
          <p:nvPr/>
        </p:nvGraphicFramePr>
        <p:xfrm>
          <a:off x="5023678" y="3589331"/>
          <a:ext cx="1296000" cy="129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38F3BC3-C31D-6345-A851-D4873DC62285}"/>
                  </a:ext>
                </a:extLst>
              </p:cNvPr>
              <p:cNvSpPr/>
              <p:nvPr/>
            </p:nvSpPr>
            <p:spPr>
              <a:xfrm>
                <a:off x="6621784" y="3975721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38F3BC3-C31D-6345-A851-D4873DC62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784" y="3975721"/>
                <a:ext cx="53869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356D865-BCAE-DB45-870A-5A76A43C7D14}"/>
                  </a:ext>
                </a:extLst>
              </p:cNvPr>
              <p:cNvSpPr/>
              <p:nvPr/>
            </p:nvSpPr>
            <p:spPr>
              <a:xfrm>
                <a:off x="7622324" y="3975721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356D865-BCAE-DB45-870A-5A76A43C7D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324" y="3975721"/>
                <a:ext cx="53869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7731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03AA4-748C-9549-B263-7049A1062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Computer Vision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B99A8-2897-AE45-90CB-F375D2874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8007"/>
            <a:ext cx="10515600" cy="2536310"/>
          </a:xfrm>
        </p:spPr>
        <p:txBody>
          <a:bodyPr numCol="2"/>
          <a:lstStyle/>
          <a:p>
            <a:r>
              <a:rPr lang="en-US" dirty="0"/>
              <a:t>Sub-domains</a:t>
            </a:r>
          </a:p>
          <a:p>
            <a:pPr lvl="1"/>
            <a:r>
              <a:rPr lang="en-US" dirty="0"/>
              <a:t>scene reconstruction</a:t>
            </a:r>
          </a:p>
          <a:p>
            <a:pPr lvl="1"/>
            <a:r>
              <a:rPr lang="en-US" dirty="0"/>
              <a:t>event detection</a:t>
            </a:r>
          </a:p>
          <a:p>
            <a:pPr lvl="1"/>
            <a:r>
              <a:rPr lang="en-US" dirty="0"/>
              <a:t>video tracking</a:t>
            </a:r>
          </a:p>
          <a:p>
            <a:pPr lvl="1"/>
            <a:r>
              <a:rPr lang="en-US" dirty="0"/>
              <a:t>object recognition</a:t>
            </a:r>
          </a:p>
          <a:p>
            <a:pPr lvl="1"/>
            <a:r>
              <a:rPr lang="en-US" dirty="0"/>
              <a:t>3D pose estimation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learning, indexing</a:t>
            </a:r>
          </a:p>
          <a:p>
            <a:pPr lvl="1"/>
            <a:r>
              <a:rPr lang="en-US" dirty="0"/>
              <a:t>motion estimation</a:t>
            </a:r>
          </a:p>
          <a:p>
            <a:pPr lvl="1"/>
            <a:r>
              <a:rPr lang="en-US" dirty="0"/>
              <a:t>3D scene modeling</a:t>
            </a:r>
          </a:p>
          <a:p>
            <a:pPr lvl="1"/>
            <a:r>
              <a:rPr lang="en-US" dirty="0"/>
              <a:t>image restoration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92DADD0-2440-454A-B44B-549778E6DB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97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Goal is to replicate the human ability of processing visual data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A0ACD85-9D99-6542-8C9F-2FA48090E3A6}"/>
              </a:ext>
            </a:extLst>
          </p:cNvPr>
          <p:cNvSpPr txBox="1">
            <a:spLocks/>
          </p:cNvSpPr>
          <p:nvPr/>
        </p:nvSpPr>
        <p:spPr>
          <a:xfrm>
            <a:off x="743465" y="51292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simplicity we will focus on the task of </a:t>
            </a:r>
            <a:r>
              <a:rPr lang="en-US" b="1" dirty="0"/>
              <a:t>image classification</a:t>
            </a:r>
            <a:r>
              <a:rPr lang="en-US" dirty="0"/>
              <a:t>, i.e. determining what the object is in the image from a predetermined list of possibilities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2646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0E49-5B17-D64E-BF8D-AE213D77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Convolution to Images</a:t>
            </a:r>
          </a:p>
        </p:txBody>
      </p:sp>
      <p:pic>
        <p:nvPicPr>
          <p:cNvPr id="5" name="Content Placeholder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E460C9CA-5593-A546-953A-69C8B59FA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34" t="959" r="1615" b="1408"/>
          <a:stretch/>
        </p:blipFill>
        <p:spPr>
          <a:xfrm>
            <a:off x="1842052" y="2985001"/>
            <a:ext cx="2239617" cy="250466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00DEBC2-9E33-7940-A919-04A5000BB86A}"/>
                  </a:ext>
                </a:extLst>
              </p:cNvPr>
              <p:cNvSpPr/>
              <p:nvPr/>
            </p:nvSpPr>
            <p:spPr>
              <a:xfrm>
                <a:off x="4378220" y="3975721"/>
                <a:ext cx="3489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00DEBC2-9E33-7940-A919-04A5000BB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20" y="3975721"/>
                <a:ext cx="3489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61283B-A357-4144-A7EA-136AF2631FEB}"/>
              </a:ext>
            </a:extLst>
          </p:cNvPr>
          <p:cNvSpPr txBox="1">
            <a:spLocks/>
          </p:cNvSpPr>
          <p:nvPr/>
        </p:nvSpPr>
        <p:spPr>
          <a:xfrm>
            <a:off x="3183598" y="1947069"/>
            <a:ext cx="5364054" cy="673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What does this kernel / filter do?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38F3BC3-C31D-6345-A851-D4873DC62285}"/>
                  </a:ext>
                </a:extLst>
              </p:cNvPr>
              <p:cNvSpPr/>
              <p:nvPr/>
            </p:nvSpPr>
            <p:spPr>
              <a:xfrm>
                <a:off x="6621784" y="3975721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38F3BC3-C31D-6345-A851-D4873DC62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784" y="3975721"/>
                <a:ext cx="53869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A7F7F94-8A97-2B4F-A041-AD9BF72BA674}"/>
              </a:ext>
            </a:extLst>
          </p:cNvPr>
          <p:cNvGraphicFramePr>
            <a:graphicFrameLocks noGrp="1"/>
          </p:cNvGraphicFramePr>
          <p:nvPr/>
        </p:nvGraphicFramePr>
        <p:xfrm>
          <a:off x="5023678" y="3589331"/>
          <a:ext cx="1296000" cy="129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p:pic>
        <p:nvPicPr>
          <p:cNvPr id="12" name="Picture 11" descr="A picture containing man, photo, looking, front&#10;&#10;Description automatically generated">
            <a:extLst>
              <a:ext uri="{FF2B5EF4-FFF2-40B4-BE49-F238E27FC236}">
                <a16:creationId xmlns:a16="http://schemas.microsoft.com/office/drawing/2014/main" id="{7B4BF1E9-690C-6747-A9C3-14CAE6441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8937" y="2985001"/>
            <a:ext cx="2217044" cy="250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3774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0E49-5B17-D64E-BF8D-AE213D77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/>
              <a:t>Basic Components of a CNN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60CBB-40CC-894E-88BE-9A77E021B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61" y="2325021"/>
            <a:ext cx="2087854" cy="2608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CABE74-9357-814C-8BE8-C646FA681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75" y="2470792"/>
            <a:ext cx="2087853" cy="2608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072051-0ED1-E64F-8C1B-4CCE32E11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89" y="2616564"/>
            <a:ext cx="2087853" cy="26080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6FF61D-DFFA-4742-9F73-2FFA1D723265}"/>
              </a:ext>
            </a:extLst>
          </p:cNvPr>
          <p:cNvSpPr/>
          <p:nvPr/>
        </p:nvSpPr>
        <p:spPr>
          <a:xfrm>
            <a:off x="1208838" y="5258788"/>
            <a:ext cx="16906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3 x 1024 x 820</a:t>
            </a:r>
          </a:p>
        </p:txBody>
      </p:sp>
      <p:sp>
        <p:nvSpPr>
          <p:cNvPr id="12" name="Trapezoid 11">
            <a:extLst>
              <a:ext uri="{FF2B5EF4-FFF2-40B4-BE49-F238E27FC236}">
                <a16:creationId xmlns:a16="http://schemas.microsoft.com/office/drawing/2014/main" id="{019C1310-4DB3-A24B-B429-EF196CD1C407}"/>
              </a:ext>
            </a:extLst>
          </p:cNvPr>
          <p:cNvSpPr/>
          <p:nvPr/>
        </p:nvSpPr>
        <p:spPr>
          <a:xfrm rot="5400000">
            <a:off x="2904915" y="2831813"/>
            <a:ext cx="2899589" cy="1886006"/>
          </a:xfrm>
          <a:prstGeom prst="trapezoid">
            <a:avLst>
              <a:gd name="adj" fmla="val 30174"/>
            </a:avLst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9AA33AD-B142-0E46-94EE-1C8254988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282389"/>
              </p:ext>
            </p:extLst>
          </p:nvPr>
        </p:nvGraphicFramePr>
        <p:xfrm>
          <a:off x="3633471" y="3230749"/>
          <a:ext cx="849600" cy="849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32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2832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2832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EF896AD-2794-F54D-AB10-2F550F41CC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104379"/>
              </p:ext>
            </p:extLst>
          </p:nvPr>
        </p:nvGraphicFramePr>
        <p:xfrm>
          <a:off x="3726235" y="3313562"/>
          <a:ext cx="849600" cy="849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32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2832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2832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9235A08-37C7-2C4E-B894-43DCCDC7A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194552"/>
              </p:ext>
            </p:extLst>
          </p:nvPr>
        </p:nvGraphicFramePr>
        <p:xfrm>
          <a:off x="3832254" y="3389775"/>
          <a:ext cx="849600" cy="849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32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2832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2832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1B9663E3-0D24-1344-97B7-17CF9783E151}"/>
              </a:ext>
            </a:extLst>
          </p:cNvPr>
          <p:cNvSpPr/>
          <p:nvPr/>
        </p:nvSpPr>
        <p:spPr>
          <a:xfrm>
            <a:off x="3632058" y="4251657"/>
            <a:ext cx="10379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3 x 3 x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3B1179A-4059-1E4D-8FF9-9CC2D86D5A91}"/>
                  </a:ext>
                </a:extLst>
              </p:cNvPr>
              <p:cNvSpPr/>
              <p:nvPr/>
            </p:nvSpPr>
            <p:spPr>
              <a:xfrm>
                <a:off x="4704836" y="3629045"/>
                <a:ext cx="53628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000" dirty="0">
                  <a:solidFill>
                    <a:srgbClr val="7F7F7F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3B1179A-4059-1E4D-8FF9-9CC2D86D5A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836" y="3629045"/>
                <a:ext cx="536289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19D08FCE-EC07-9048-AFF0-F6F44887141E}"/>
              </a:ext>
            </a:extLst>
          </p:cNvPr>
          <p:cNvSpPr/>
          <p:nvPr/>
        </p:nvSpPr>
        <p:spPr>
          <a:xfrm>
            <a:off x="5612242" y="2305482"/>
            <a:ext cx="1913839" cy="2461928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660888-8AA5-7047-AE9B-A3A9EAB84FD3}"/>
              </a:ext>
            </a:extLst>
          </p:cNvPr>
          <p:cNvSpPr/>
          <p:nvPr/>
        </p:nvSpPr>
        <p:spPr>
          <a:xfrm>
            <a:off x="5764642" y="2457882"/>
            <a:ext cx="1913839" cy="2461928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776FC0-D43F-6644-B854-F2C4537C6E97}"/>
              </a:ext>
            </a:extLst>
          </p:cNvPr>
          <p:cNvSpPr/>
          <p:nvPr/>
        </p:nvSpPr>
        <p:spPr>
          <a:xfrm>
            <a:off x="5917042" y="2610282"/>
            <a:ext cx="1913839" cy="2461928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B2BB34-000E-4F4E-B8EF-554EA4610A34}"/>
              </a:ext>
            </a:extLst>
          </p:cNvPr>
          <p:cNvSpPr/>
          <p:nvPr/>
        </p:nvSpPr>
        <p:spPr>
          <a:xfrm>
            <a:off x="6069442" y="2762682"/>
            <a:ext cx="1913839" cy="2461928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FACA013-8839-AF46-86C4-E53F9E81A114}"/>
              </a:ext>
            </a:extLst>
          </p:cNvPr>
          <p:cNvSpPr/>
          <p:nvPr/>
        </p:nvSpPr>
        <p:spPr>
          <a:xfrm>
            <a:off x="6221842" y="2915082"/>
            <a:ext cx="1913839" cy="2461928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A532A8-39DB-E14C-9A4C-84F6C2268105}"/>
              </a:ext>
            </a:extLst>
          </p:cNvPr>
          <p:cNvSpPr/>
          <p:nvPr/>
        </p:nvSpPr>
        <p:spPr>
          <a:xfrm>
            <a:off x="6333416" y="5472435"/>
            <a:ext cx="16906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C x 1022 x 818</a:t>
            </a:r>
          </a:p>
        </p:txBody>
      </p:sp>
      <p:sp>
        <p:nvSpPr>
          <p:cNvPr id="24" name="Trapezoid 23">
            <a:extLst>
              <a:ext uri="{FF2B5EF4-FFF2-40B4-BE49-F238E27FC236}">
                <a16:creationId xmlns:a16="http://schemas.microsoft.com/office/drawing/2014/main" id="{39221EB3-7254-9D49-9D7E-D23BC1BBBCDD}"/>
              </a:ext>
            </a:extLst>
          </p:cNvPr>
          <p:cNvSpPr/>
          <p:nvPr/>
        </p:nvSpPr>
        <p:spPr>
          <a:xfrm rot="5400000">
            <a:off x="7693531" y="3200112"/>
            <a:ext cx="2741251" cy="1192357"/>
          </a:xfrm>
          <a:prstGeom prst="trapezoid">
            <a:avLst>
              <a:gd name="adj" fmla="val 43721"/>
            </a:avLst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5D3C81FB-4F44-6D40-8926-CB7B935CD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179762"/>
              </p:ext>
            </p:extLst>
          </p:nvPr>
        </p:nvGraphicFramePr>
        <p:xfrm>
          <a:off x="8604033" y="3245618"/>
          <a:ext cx="566400" cy="56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32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2832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</a:tblGrid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1EBCD499-E16C-EC42-9508-718DE8D84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843083"/>
              </p:ext>
            </p:extLst>
          </p:nvPr>
        </p:nvGraphicFramePr>
        <p:xfrm>
          <a:off x="8696969" y="3339114"/>
          <a:ext cx="566400" cy="56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32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2832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</a:tblGrid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1FD919DD-E514-914C-AD36-F80028D21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058113"/>
              </p:ext>
            </p:extLst>
          </p:nvPr>
        </p:nvGraphicFramePr>
        <p:xfrm>
          <a:off x="8791520" y="3432610"/>
          <a:ext cx="566400" cy="56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32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2832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</a:tblGrid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C1C06F97-62C0-CD40-BDD3-166944863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339459"/>
              </p:ext>
            </p:extLst>
          </p:nvPr>
        </p:nvGraphicFramePr>
        <p:xfrm>
          <a:off x="8887233" y="3513091"/>
          <a:ext cx="566400" cy="56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32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2832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</a:tblGrid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31771A81-843B-FA41-80AB-9C50F54D4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364856"/>
              </p:ext>
            </p:extLst>
          </p:nvPr>
        </p:nvGraphicFramePr>
        <p:xfrm>
          <a:off x="8978289" y="3618959"/>
          <a:ext cx="566400" cy="56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32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2832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</a:tblGrid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</a:tbl>
          </a:graphicData>
        </a:graphic>
      </p:graphicFrame>
      <p:sp>
        <p:nvSpPr>
          <p:cNvPr id="30" name="Rectangle 29">
            <a:extLst>
              <a:ext uri="{FF2B5EF4-FFF2-40B4-BE49-F238E27FC236}">
                <a16:creationId xmlns:a16="http://schemas.microsoft.com/office/drawing/2014/main" id="{B12B9468-ADA9-5C46-86AD-0347B08C32BD}"/>
              </a:ext>
            </a:extLst>
          </p:cNvPr>
          <p:cNvSpPr/>
          <p:nvPr/>
        </p:nvSpPr>
        <p:spPr>
          <a:xfrm>
            <a:off x="8622382" y="4230998"/>
            <a:ext cx="10379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C x 2 x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241F9E9-BC34-0246-8D6D-AE200650AACA}"/>
              </a:ext>
            </a:extLst>
          </p:cNvPr>
          <p:cNvSpPr/>
          <p:nvPr/>
        </p:nvSpPr>
        <p:spPr>
          <a:xfrm>
            <a:off x="9992632" y="2916818"/>
            <a:ext cx="1026000" cy="1224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23C40D2-98D1-AC41-8158-355F2A7E298F}"/>
              </a:ext>
            </a:extLst>
          </p:cNvPr>
          <p:cNvSpPr/>
          <p:nvPr/>
        </p:nvSpPr>
        <p:spPr>
          <a:xfrm>
            <a:off x="10145032" y="3069218"/>
            <a:ext cx="1026000" cy="1224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B09E470-BE97-6C43-8656-F1ABDEFEEBDC}"/>
              </a:ext>
            </a:extLst>
          </p:cNvPr>
          <p:cNvSpPr/>
          <p:nvPr/>
        </p:nvSpPr>
        <p:spPr>
          <a:xfrm>
            <a:off x="10297432" y="3221618"/>
            <a:ext cx="1026000" cy="1224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79493AE-372B-264B-83E3-9EAB2A0E6DC5}"/>
              </a:ext>
            </a:extLst>
          </p:cNvPr>
          <p:cNvSpPr/>
          <p:nvPr/>
        </p:nvSpPr>
        <p:spPr>
          <a:xfrm>
            <a:off x="10449832" y="3374018"/>
            <a:ext cx="1026000" cy="1224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8313E1E-0F0E-1847-8983-7692176257BD}"/>
              </a:ext>
            </a:extLst>
          </p:cNvPr>
          <p:cNvSpPr/>
          <p:nvPr/>
        </p:nvSpPr>
        <p:spPr>
          <a:xfrm>
            <a:off x="10602232" y="3526418"/>
            <a:ext cx="1026000" cy="1224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127E923-4027-CF4D-A3BC-E7FAAC3645E2}"/>
              </a:ext>
            </a:extLst>
          </p:cNvPr>
          <p:cNvSpPr/>
          <p:nvPr/>
        </p:nvSpPr>
        <p:spPr>
          <a:xfrm>
            <a:off x="10117487" y="4855667"/>
            <a:ext cx="16906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C x 511 x 409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6915DA3-94FC-EB46-B319-B18D5214A921}"/>
              </a:ext>
            </a:extLst>
          </p:cNvPr>
          <p:cNvSpPr/>
          <p:nvPr/>
        </p:nvSpPr>
        <p:spPr>
          <a:xfrm>
            <a:off x="3177210" y="6062078"/>
            <a:ext cx="18860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Convolutional Layer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68B1589-3721-EE47-9114-B8A81D637498}"/>
              </a:ext>
            </a:extLst>
          </p:cNvPr>
          <p:cNvCxnSpPr>
            <a:cxnSpLocks/>
          </p:cNvCxnSpPr>
          <p:nvPr/>
        </p:nvCxnSpPr>
        <p:spPr>
          <a:xfrm flipV="1">
            <a:off x="3983695" y="5253631"/>
            <a:ext cx="0" cy="698535"/>
          </a:xfrm>
          <a:prstGeom prst="line">
            <a:avLst/>
          </a:prstGeom>
          <a:ln w="12700">
            <a:solidFill>
              <a:srgbClr val="7F7F7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3D62A77-076E-FA47-80FC-CAAB44727AF0}"/>
              </a:ext>
            </a:extLst>
          </p:cNvPr>
          <p:cNvSpPr/>
          <p:nvPr/>
        </p:nvSpPr>
        <p:spPr>
          <a:xfrm>
            <a:off x="8547809" y="6059157"/>
            <a:ext cx="12399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Max Pooling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857DAD2-F0A0-5C48-A756-0AD7850D0C3F}"/>
              </a:ext>
            </a:extLst>
          </p:cNvPr>
          <p:cNvCxnSpPr>
            <a:cxnSpLocks/>
          </p:cNvCxnSpPr>
          <p:nvPr/>
        </p:nvCxnSpPr>
        <p:spPr>
          <a:xfrm flipV="1">
            <a:off x="9074720" y="5262003"/>
            <a:ext cx="0" cy="698535"/>
          </a:xfrm>
          <a:prstGeom prst="line">
            <a:avLst/>
          </a:prstGeom>
          <a:ln w="12700">
            <a:solidFill>
              <a:srgbClr val="7F7F7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A6258201-9EED-134E-8B19-38407F246FD4}"/>
              </a:ext>
            </a:extLst>
          </p:cNvPr>
          <p:cNvSpPr/>
          <p:nvPr/>
        </p:nvSpPr>
        <p:spPr>
          <a:xfrm>
            <a:off x="4783150" y="5086305"/>
            <a:ext cx="557212" cy="557212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4C9B329-7C21-DA43-A0FB-AAA1AD62ABB5}"/>
              </a:ext>
            </a:extLst>
          </p:cNvPr>
          <p:cNvSpPr/>
          <p:nvPr/>
        </p:nvSpPr>
        <p:spPr>
          <a:xfrm>
            <a:off x="5632666" y="6295115"/>
            <a:ext cx="6345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Bias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CAAB2-D847-584F-86C3-815E61A3345A}"/>
              </a:ext>
            </a:extLst>
          </p:cNvPr>
          <p:cNvSpPr/>
          <p:nvPr/>
        </p:nvSpPr>
        <p:spPr>
          <a:xfrm>
            <a:off x="4935550" y="5238705"/>
            <a:ext cx="557212" cy="557212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CC9C77A-B987-5144-9C51-F52E7AC72BDB}"/>
              </a:ext>
            </a:extLst>
          </p:cNvPr>
          <p:cNvSpPr/>
          <p:nvPr/>
        </p:nvSpPr>
        <p:spPr>
          <a:xfrm>
            <a:off x="5087950" y="5391105"/>
            <a:ext cx="557212" cy="557212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9D7352A-9E74-9246-8581-89555074246C}"/>
              </a:ext>
            </a:extLst>
          </p:cNvPr>
          <p:cNvSpPr/>
          <p:nvPr/>
        </p:nvSpPr>
        <p:spPr>
          <a:xfrm>
            <a:off x="5240350" y="5543505"/>
            <a:ext cx="557212" cy="557212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C41AF19-9587-A54D-ABF2-8D63048698C3}"/>
              </a:ext>
            </a:extLst>
          </p:cNvPr>
          <p:cNvSpPr/>
          <p:nvPr/>
        </p:nvSpPr>
        <p:spPr>
          <a:xfrm>
            <a:off x="5392750" y="5695905"/>
            <a:ext cx="557212" cy="557212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537D1F1-769C-0B46-9FC3-ACE7358A69D2}"/>
              </a:ext>
            </a:extLst>
          </p:cNvPr>
          <p:cNvCxnSpPr>
            <a:cxnSpLocks/>
            <a:stCxn id="41" idx="7"/>
          </p:cNvCxnSpPr>
          <p:nvPr/>
        </p:nvCxnSpPr>
        <p:spPr>
          <a:xfrm flipV="1">
            <a:off x="5258760" y="4750418"/>
            <a:ext cx="386402" cy="4174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CD08460-50F5-DD40-A84E-C8175F991244}"/>
              </a:ext>
            </a:extLst>
          </p:cNvPr>
          <p:cNvCxnSpPr>
            <a:cxnSpLocks/>
          </p:cNvCxnSpPr>
          <p:nvPr/>
        </p:nvCxnSpPr>
        <p:spPr>
          <a:xfrm flipV="1">
            <a:off x="5411160" y="4902818"/>
            <a:ext cx="386402" cy="4174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623545A-40AD-AD49-8E45-6DC48D575329}"/>
              </a:ext>
            </a:extLst>
          </p:cNvPr>
          <p:cNvCxnSpPr>
            <a:cxnSpLocks/>
          </p:cNvCxnSpPr>
          <p:nvPr/>
        </p:nvCxnSpPr>
        <p:spPr>
          <a:xfrm flipV="1">
            <a:off x="5563560" y="5055218"/>
            <a:ext cx="386402" cy="4174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3AE601C-EEE0-3148-9DBA-3166818A8A81}"/>
              </a:ext>
            </a:extLst>
          </p:cNvPr>
          <p:cNvCxnSpPr>
            <a:cxnSpLocks/>
          </p:cNvCxnSpPr>
          <p:nvPr/>
        </p:nvCxnSpPr>
        <p:spPr>
          <a:xfrm flipV="1">
            <a:off x="5715960" y="5207618"/>
            <a:ext cx="386402" cy="4174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18CAFF1-B25A-9C43-97FD-CF407F17BB25}"/>
              </a:ext>
            </a:extLst>
          </p:cNvPr>
          <p:cNvCxnSpPr>
            <a:cxnSpLocks/>
          </p:cNvCxnSpPr>
          <p:nvPr/>
        </p:nvCxnSpPr>
        <p:spPr>
          <a:xfrm flipV="1">
            <a:off x="5868360" y="5360018"/>
            <a:ext cx="386402" cy="4174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1935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0E49-5B17-D64E-BF8D-AE213D775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923"/>
            <a:ext cx="10515600" cy="1325563"/>
          </a:xfrm>
        </p:spPr>
        <p:txBody>
          <a:bodyPr/>
          <a:lstStyle/>
          <a:p>
            <a:r>
              <a:rPr lang="en-US" dirty="0"/>
              <a:t>Convolution Dimensional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0FC50D0-FAC6-0F46-BB69-41ED26730352}"/>
                  </a:ext>
                </a:extLst>
              </p:cNvPr>
              <p:cNvSpPr/>
              <p:nvPr/>
            </p:nvSpPr>
            <p:spPr>
              <a:xfrm>
                <a:off x="2411332" y="4201127"/>
                <a:ext cx="2141294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7F7F7F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0FC50D0-FAC6-0F46-BB69-41ED267303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332" y="4201127"/>
                <a:ext cx="2141294" cy="400110"/>
              </a:xfrm>
              <a:prstGeom prst="rect">
                <a:avLst/>
              </a:prstGeom>
              <a:blipFill>
                <a:blip r:embed="rId2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rapezoid 7">
            <a:extLst>
              <a:ext uri="{FF2B5EF4-FFF2-40B4-BE49-F238E27FC236}">
                <a16:creationId xmlns:a16="http://schemas.microsoft.com/office/drawing/2014/main" id="{A33A1988-E577-0B45-9691-DC4D887FEB22}"/>
              </a:ext>
            </a:extLst>
          </p:cNvPr>
          <p:cNvSpPr/>
          <p:nvPr/>
        </p:nvSpPr>
        <p:spPr>
          <a:xfrm rot="5400000">
            <a:off x="4368197" y="1868707"/>
            <a:ext cx="2899589" cy="1886006"/>
          </a:xfrm>
          <a:prstGeom prst="trapezoid">
            <a:avLst>
              <a:gd name="adj" fmla="val 30174"/>
            </a:avLst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5CBF779-486B-7F4B-B0DF-7154252C01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637590"/>
              </p:ext>
            </p:extLst>
          </p:nvPr>
        </p:nvGraphicFramePr>
        <p:xfrm>
          <a:off x="4980641" y="2267643"/>
          <a:ext cx="849600" cy="849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32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2832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2832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DF8125F-A0A4-D245-8C00-B67ED5719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684870"/>
              </p:ext>
            </p:extLst>
          </p:nvPr>
        </p:nvGraphicFramePr>
        <p:xfrm>
          <a:off x="5073405" y="2350456"/>
          <a:ext cx="849600" cy="849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32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2832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2832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554EFAA-6432-4746-9265-24CA5B658A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1015"/>
              </p:ext>
            </p:extLst>
          </p:nvPr>
        </p:nvGraphicFramePr>
        <p:xfrm>
          <a:off x="5179424" y="2426669"/>
          <a:ext cx="849600" cy="849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32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2832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2832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7D06FA3-0A6F-244F-B02E-05022CD2552B}"/>
                  </a:ext>
                </a:extLst>
              </p:cNvPr>
              <p:cNvSpPr/>
              <p:nvPr/>
            </p:nvSpPr>
            <p:spPr>
              <a:xfrm>
                <a:off x="6022978" y="2665939"/>
                <a:ext cx="79512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7F7F7F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7D06FA3-0A6F-244F-B02E-05022CD255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978" y="2665939"/>
                <a:ext cx="79512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8EDABD16-054D-8A41-8934-514BA396AB5D}"/>
              </a:ext>
            </a:extLst>
          </p:cNvPr>
          <p:cNvSpPr/>
          <p:nvPr/>
        </p:nvSpPr>
        <p:spPr>
          <a:xfrm>
            <a:off x="2220260" y="1365544"/>
            <a:ext cx="1913839" cy="2461928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5D62BB-8933-3947-AC67-C9483EBAAE7D}"/>
              </a:ext>
            </a:extLst>
          </p:cNvPr>
          <p:cNvSpPr/>
          <p:nvPr/>
        </p:nvSpPr>
        <p:spPr>
          <a:xfrm>
            <a:off x="2372660" y="1517944"/>
            <a:ext cx="1913839" cy="2461928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C9D9F2E-DCE3-5441-B145-86973CA2A920}"/>
              </a:ext>
            </a:extLst>
          </p:cNvPr>
          <p:cNvSpPr/>
          <p:nvPr/>
        </p:nvSpPr>
        <p:spPr>
          <a:xfrm>
            <a:off x="2525060" y="1670344"/>
            <a:ext cx="1913839" cy="2461928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7D709AE-D17C-4D4B-821E-AD486BFF415B}"/>
                  </a:ext>
                </a:extLst>
              </p:cNvPr>
              <p:cNvSpPr/>
              <p:nvPr/>
            </p:nvSpPr>
            <p:spPr>
              <a:xfrm>
                <a:off x="7527827" y="4410908"/>
                <a:ext cx="249893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7F7F7F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7D709AE-D17C-4D4B-821E-AD486BFF41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827" y="4410908"/>
                <a:ext cx="2498930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3E6DCB0-8117-684E-8EB6-A72E0C1EE4A0}"/>
                  </a:ext>
                </a:extLst>
              </p:cNvPr>
              <p:cNvSpPr/>
              <p:nvPr/>
            </p:nvSpPr>
            <p:spPr>
              <a:xfrm>
                <a:off x="4891314" y="3348399"/>
                <a:ext cx="183842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7F7F7F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3E6DCB0-8117-684E-8EB6-A72E0C1EE4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314" y="3348399"/>
                <a:ext cx="1838425" cy="400110"/>
              </a:xfrm>
              <a:prstGeom prst="rect">
                <a:avLst/>
              </a:prstGeom>
              <a:blipFill>
                <a:blip r:embed="rId5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2A10802-B736-6142-84B3-575B8091AD58}"/>
                  </a:ext>
                </a:extLst>
              </p:cNvPr>
              <p:cNvSpPr/>
              <p:nvPr/>
            </p:nvSpPr>
            <p:spPr>
              <a:xfrm>
                <a:off x="1698512" y="5487068"/>
                <a:ext cx="9272305" cy="928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𝑝𝑎𝑑𝑑𝑖𝑛𝑔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𝑑𝑖𝑙𝑎𝑡𝑖𝑜𝑛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−1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𝑠𝑡𝑟𝑖𝑑𝑒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2A10802-B736-6142-84B3-575B8091AD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512" y="5487068"/>
                <a:ext cx="9272305" cy="928652"/>
              </a:xfrm>
              <a:prstGeom prst="rect">
                <a:avLst/>
              </a:prstGeom>
              <a:blipFill>
                <a:blip r:embed="rId6"/>
                <a:stretch>
                  <a:fillRect t="-1370" b="-6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262AB3C5-989E-C841-95E9-044EDE855EB7}"/>
              </a:ext>
            </a:extLst>
          </p:cNvPr>
          <p:cNvSpPr/>
          <p:nvPr/>
        </p:nvSpPr>
        <p:spPr>
          <a:xfrm>
            <a:off x="1955774" y="5369111"/>
            <a:ext cx="8799313" cy="1227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9AF7F82-61B0-5948-95DD-68AEAB7CEBD2}"/>
              </a:ext>
            </a:extLst>
          </p:cNvPr>
          <p:cNvSpPr/>
          <p:nvPr/>
        </p:nvSpPr>
        <p:spPr>
          <a:xfrm>
            <a:off x="10908464" y="5582062"/>
            <a:ext cx="123999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Likewise for W</a:t>
            </a:r>
            <a:r>
              <a:rPr lang="en-US" sz="1400" baseline="-25000" dirty="0">
                <a:solidFill>
                  <a:srgbClr val="7F7F7F"/>
                </a:solidFill>
              </a:rPr>
              <a:t>in </a:t>
            </a:r>
            <a:r>
              <a:rPr lang="en-US" sz="1400" dirty="0">
                <a:solidFill>
                  <a:srgbClr val="7F7F7F"/>
                </a:solidFill>
              </a:rPr>
              <a:t>, W</a:t>
            </a:r>
            <a:r>
              <a:rPr lang="en-US" sz="1400" baseline="-25000" dirty="0">
                <a:solidFill>
                  <a:srgbClr val="7F7F7F"/>
                </a:solidFill>
              </a:rPr>
              <a:t>out</a:t>
            </a:r>
            <a:r>
              <a:rPr lang="en-US" sz="1400" dirty="0">
                <a:solidFill>
                  <a:srgbClr val="7F7F7F"/>
                </a:solidFill>
              </a:rPr>
              <a:t> , and k</a:t>
            </a:r>
            <a:r>
              <a:rPr lang="en-US" sz="1400" baseline="-25000" dirty="0">
                <a:solidFill>
                  <a:srgbClr val="7F7F7F"/>
                </a:solidFill>
              </a:rPr>
              <a:t>2</a:t>
            </a:r>
            <a:endParaRPr lang="en-US" sz="1400" dirty="0">
              <a:solidFill>
                <a:srgbClr val="7F7F7F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CE2E118-D9D9-9F40-997C-43CC7E66E0AD}"/>
              </a:ext>
            </a:extLst>
          </p:cNvPr>
          <p:cNvSpPr/>
          <p:nvPr/>
        </p:nvSpPr>
        <p:spPr>
          <a:xfrm>
            <a:off x="7105792" y="1240124"/>
            <a:ext cx="1913839" cy="2461928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609FA97-186F-B948-AD84-87B7DEB19701}"/>
              </a:ext>
            </a:extLst>
          </p:cNvPr>
          <p:cNvSpPr/>
          <p:nvPr/>
        </p:nvSpPr>
        <p:spPr>
          <a:xfrm>
            <a:off x="7258192" y="1392524"/>
            <a:ext cx="1913839" cy="2461928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CB60F6E-AFE5-E848-A93F-C7C37200BE51}"/>
              </a:ext>
            </a:extLst>
          </p:cNvPr>
          <p:cNvSpPr/>
          <p:nvPr/>
        </p:nvSpPr>
        <p:spPr>
          <a:xfrm>
            <a:off x="7410592" y="1544924"/>
            <a:ext cx="1913839" cy="2461928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206790E-AE8F-4B4D-BD99-FBA577A52C61}"/>
              </a:ext>
            </a:extLst>
          </p:cNvPr>
          <p:cNvSpPr/>
          <p:nvPr/>
        </p:nvSpPr>
        <p:spPr>
          <a:xfrm>
            <a:off x="7562992" y="1697324"/>
            <a:ext cx="1913839" cy="2461928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33125D0-051F-1F49-90A9-186CBC820561}"/>
              </a:ext>
            </a:extLst>
          </p:cNvPr>
          <p:cNvSpPr/>
          <p:nvPr/>
        </p:nvSpPr>
        <p:spPr>
          <a:xfrm>
            <a:off x="7715392" y="1849724"/>
            <a:ext cx="1913839" cy="2461928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7BFC465-359F-9D4F-8D12-D121201445E1}"/>
              </a:ext>
            </a:extLst>
          </p:cNvPr>
          <p:cNvSpPr/>
          <p:nvPr/>
        </p:nvSpPr>
        <p:spPr>
          <a:xfrm>
            <a:off x="6276700" y="4020947"/>
            <a:ext cx="557212" cy="557212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CE034A-15D1-3C44-8DFA-563777C8C212}"/>
              </a:ext>
            </a:extLst>
          </p:cNvPr>
          <p:cNvSpPr/>
          <p:nvPr/>
        </p:nvSpPr>
        <p:spPr>
          <a:xfrm>
            <a:off x="6429100" y="4173347"/>
            <a:ext cx="557212" cy="557212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715DE41-1108-794E-AC65-FD375B68E9E4}"/>
              </a:ext>
            </a:extLst>
          </p:cNvPr>
          <p:cNvSpPr/>
          <p:nvPr/>
        </p:nvSpPr>
        <p:spPr>
          <a:xfrm>
            <a:off x="6581500" y="4325747"/>
            <a:ext cx="557212" cy="557212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AB3A47B-D201-4347-BEB5-71BA2EF00452}"/>
              </a:ext>
            </a:extLst>
          </p:cNvPr>
          <p:cNvSpPr/>
          <p:nvPr/>
        </p:nvSpPr>
        <p:spPr>
          <a:xfrm>
            <a:off x="6733900" y="4478147"/>
            <a:ext cx="557212" cy="557212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5EBEA6D-8416-B543-951B-B685323E8832}"/>
              </a:ext>
            </a:extLst>
          </p:cNvPr>
          <p:cNvSpPr/>
          <p:nvPr/>
        </p:nvSpPr>
        <p:spPr>
          <a:xfrm>
            <a:off x="6886300" y="4630547"/>
            <a:ext cx="557212" cy="557212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6C46DDF-337F-D04C-AEAF-47C24454036E}"/>
              </a:ext>
            </a:extLst>
          </p:cNvPr>
          <p:cNvCxnSpPr>
            <a:cxnSpLocks/>
            <a:stCxn id="39" idx="7"/>
          </p:cNvCxnSpPr>
          <p:nvPr/>
        </p:nvCxnSpPr>
        <p:spPr>
          <a:xfrm flipV="1">
            <a:off x="6752310" y="3685060"/>
            <a:ext cx="386402" cy="4174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FEA32C5-E48C-D741-A094-E5D20167ADED}"/>
              </a:ext>
            </a:extLst>
          </p:cNvPr>
          <p:cNvCxnSpPr>
            <a:cxnSpLocks/>
          </p:cNvCxnSpPr>
          <p:nvPr/>
        </p:nvCxnSpPr>
        <p:spPr>
          <a:xfrm flipV="1">
            <a:off x="6904710" y="3837460"/>
            <a:ext cx="386402" cy="4174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26FB8F9-090C-8843-98D0-B7FD7BA4A923}"/>
              </a:ext>
            </a:extLst>
          </p:cNvPr>
          <p:cNvCxnSpPr>
            <a:cxnSpLocks/>
          </p:cNvCxnSpPr>
          <p:nvPr/>
        </p:nvCxnSpPr>
        <p:spPr>
          <a:xfrm flipV="1">
            <a:off x="7057110" y="3989860"/>
            <a:ext cx="386402" cy="4174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5875408-5328-A641-84C6-766BC5D74888}"/>
              </a:ext>
            </a:extLst>
          </p:cNvPr>
          <p:cNvCxnSpPr>
            <a:cxnSpLocks/>
          </p:cNvCxnSpPr>
          <p:nvPr/>
        </p:nvCxnSpPr>
        <p:spPr>
          <a:xfrm flipV="1">
            <a:off x="7209510" y="4142260"/>
            <a:ext cx="386402" cy="4174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9E405F6-DE89-6E4F-A5AD-E4C23C935809}"/>
              </a:ext>
            </a:extLst>
          </p:cNvPr>
          <p:cNvCxnSpPr>
            <a:cxnSpLocks/>
          </p:cNvCxnSpPr>
          <p:nvPr/>
        </p:nvCxnSpPr>
        <p:spPr>
          <a:xfrm flipV="1">
            <a:off x="7361910" y="4294660"/>
            <a:ext cx="386402" cy="4174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326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9F3E6-3F5C-5742-84B0-65359B65E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Padding, Dilation, and Stride?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66107-299C-0F4E-BF12-343F06297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50946"/>
          </a:xfrm>
        </p:spPr>
        <p:txBody>
          <a:bodyPr>
            <a:normAutofit/>
          </a:bodyPr>
          <a:lstStyle/>
          <a:p>
            <a:r>
              <a:rPr lang="en-US" dirty="0"/>
              <a:t>A picture says 1000 words, but you really can’t beat an interactive animation: </a:t>
            </a:r>
            <a:r>
              <a:rPr lang="en-CA" dirty="0">
                <a:hlinkClick r:id="rId2"/>
              </a:rPr>
              <a:t>https://ezyang.github.io/convolution-visualizer/index.html</a:t>
            </a:r>
            <a:endParaRPr lang="en-CA" dirty="0"/>
          </a:p>
          <a:p>
            <a:endParaRPr lang="en-CA" dirty="0"/>
          </a:p>
          <a:p>
            <a:r>
              <a:rPr lang="en-CA" b="1" dirty="0"/>
              <a:t>Padding</a:t>
            </a:r>
            <a:r>
              <a:rPr lang="en-CA" dirty="0"/>
              <a:t>: adding a boarder of all 0’s </a:t>
            </a:r>
            <a:r>
              <a:rPr lang="en-CA" dirty="0">
                <a:solidFill>
                  <a:srgbClr val="7F7F7F"/>
                </a:solidFill>
              </a:rPr>
              <a:t>(default 0)</a:t>
            </a:r>
          </a:p>
          <a:p>
            <a:pPr marL="0" indent="0">
              <a:buNone/>
            </a:pPr>
            <a:endParaRPr lang="en-CA" dirty="0">
              <a:solidFill>
                <a:srgbClr val="7F7F7F"/>
              </a:solidFill>
            </a:endParaRPr>
          </a:p>
          <a:p>
            <a:r>
              <a:rPr lang="en-CA" b="1" dirty="0"/>
              <a:t>Dilation</a:t>
            </a:r>
            <a:r>
              <a:rPr lang="en-CA" dirty="0"/>
              <a:t>: skipping pixels in the input between pixels in the kernel within a single convolution operation </a:t>
            </a:r>
            <a:r>
              <a:rPr lang="en-CA" dirty="0">
                <a:solidFill>
                  <a:srgbClr val="7F7F7F"/>
                </a:solidFill>
              </a:rPr>
              <a:t>(default 1)</a:t>
            </a:r>
          </a:p>
          <a:p>
            <a:pPr marL="0" indent="0">
              <a:buNone/>
            </a:pPr>
            <a:endParaRPr lang="en-CA" dirty="0">
              <a:solidFill>
                <a:srgbClr val="7F7F7F"/>
              </a:solidFill>
            </a:endParaRPr>
          </a:p>
          <a:p>
            <a:r>
              <a:rPr lang="en-CA" b="1" dirty="0"/>
              <a:t>Stride</a:t>
            </a:r>
            <a:r>
              <a:rPr lang="en-CA" dirty="0"/>
              <a:t>: skipping pixels in the input between convolutions operations </a:t>
            </a:r>
            <a:r>
              <a:rPr lang="en-CA" dirty="0">
                <a:solidFill>
                  <a:srgbClr val="7F7F7F"/>
                </a:solidFill>
              </a:rPr>
              <a:t>(default 1)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10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4D0B9-12AE-C84D-B6E0-B62154488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Max Pooling?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F5247D0-FEF6-764C-AFE8-960C839F51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75988"/>
              </p:ext>
            </p:extLst>
          </p:nvPr>
        </p:nvGraphicFramePr>
        <p:xfrm>
          <a:off x="1875445" y="246463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203517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-10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7365277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E502631-3E6C-E345-B3D5-4C73EE86EC12}"/>
              </a:ext>
            </a:extLst>
          </p:cNvPr>
          <p:cNvCxnSpPr>
            <a:cxnSpLocks/>
          </p:cNvCxnSpPr>
          <p:nvPr/>
        </p:nvCxnSpPr>
        <p:spPr>
          <a:xfrm>
            <a:off x="4484922" y="3585423"/>
            <a:ext cx="2327115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B649263-701B-CD42-A11D-175828684980}"/>
              </a:ext>
            </a:extLst>
          </p:cNvPr>
          <p:cNvSpPr/>
          <p:nvPr/>
        </p:nvSpPr>
        <p:spPr>
          <a:xfrm>
            <a:off x="4919045" y="3685994"/>
            <a:ext cx="14588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7F7F7F"/>
                </a:solidFill>
              </a:rPr>
              <a:t>2 x 2</a:t>
            </a:r>
          </a:p>
          <a:p>
            <a:pPr algn="ctr"/>
            <a:r>
              <a:rPr lang="en-US" sz="2000" dirty="0">
                <a:solidFill>
                  <a:srgbClr val="7F7F7F"/>
                </a:solidFill>
              </a:rPr>
              <a:t>Max Pool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3480FBA-5A1F-5248-A3BE-08AE275A49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291400"/>
              </p:ext>
            </p:extLst>
          </p:nvPr>
        </p:nvGraphicFramePr>
        <p:xfrm>
          <a:off x="7261513" y="246463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323D27A-DF0C-4041-8A72-93C927BA0F6E}"/>
              </a:ext>
            </a:extLst>
          </p:cNvPr>
          <p:cNvSpPr/>
          <p:nvPr/>
        </p:nvSpPr>
        <p:spPr>
          <a:xfrm>
            <a:off x="6955286" y="5526034"/>
            <a:ext cx="27724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Why don’t we Min Pool or Average Pool?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F47FA6-BC02-1642-932A-3EA2C1AD6C97}"/>
              </a:ext>
            </a:extLst>
          </p:cNvPr>
          <p:cNvSpPr/>
          <p:nvPr/>
        </p:nvSpPr>
        <p:spPr>
          <a:xfrm>
            <a:off x="2649218" y="5553660"/>
            <a:ext cx="27724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Why do we do this?</a:t>
            </a:r>
          </a:p>
        </p:txBody>
      </p:sp>
    </p:spTree>
    <p:extLst>
      <p:ext uri="{BB962C8B-B14F-4D97-AF65-F5344CB8AC3E}">
        <p14:creationId xmlns:p14="http://schemas.microsoft.com/office/powerpoint/2010/main" val="22589206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31D55-6106-714C-AE1F-15E7EDE07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CNNs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DE813-7AA0-C247-AC98-12C29375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633" y="1629833"/>
            <a:ext cx="11468100" cy="4863042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Weight sharing </a:t>
            </a:r>
            <a:r>
              <a:rPr lang="en-US" dirty="0"/>
              <a:t>drastically reduces the number of parameters </a:t>
            </a:r>
            <a:r>
              <a:rPr lang="en-US" dirty="0">
                <a:solidFill>
                  <a:srgbClr val="7F7F7F"/>
                </a:solidFill>
              </a:rPr>
              <a:t>(more memory efficient)</a:t>
            </a:r>
          </a:p>
          <a:p>
            <a:endParaRPr lang="en-US" dirty="0"/>
          </a:p>
          <a:p>
            <a:r>
              <a:rPr lang="en-US" dirty="0"/>
              <a:t>Highly </a:t>
            </a:r>
            <a:r>
              <a:rPr lang="en-US" b="1" dirty="0"/>
              <a:t>parallelizable</a:t>
            </a:r>
            <a:r>
              <a:rPr lang="en-US" dirty="0"/>
              <a:t> </a:t>
            </a:r>
            <a:r>
              <a:rPr lang="en-US" dirty="0">
                <a:solidFill>
                  <a:srgbClr val="7F7F7F"/>
                </a:solidFill>
              </a:rPr>
              <a:t>(more computationally efficient)</a:t>
            </a:r>
          </a:p>
          <a:p>
            <a:endParaRPr lang="en-US" dirty="0"/>
          </a:p>
          <a:p>
            <a:r>
              <a:rPr lang="en-US" dirty="0"/>
              <a:t>The output is </a:t>
            </a:r>
            <a:r>
              <a:rPr lang="en-US" b="1" dirty="0"/>
              <a:t>translation equivariant</a:t>
            </a:r>
            <a:r>
              <a:rPr lang="en-US" dirty="0"/>
              <a:t>, which helps the model generalize in certain applications </a:t>
            </a:r>
            <a:r>
              <a:rPr lang="en-US" dirty="0">
                <a:solidFill>
                  <a:srgbClr val="7F7F7F"/>
                </a:solidFill>
              </a:rPr>
              <a:t>(such as image classification)</a:t>
            </a:r>
          </a:p>
          <a:p>
            <a:endParaRPr lang="en-US" dirty="0"/>
          </a:p>
          <a:p>
            <a:r>
              <a:rPr lang="en-US" dirty="0"/>
              <a:t>Takes advantage of locality, which speeds up learning in certain applications </a:t>
            </a:r>
            <a:r>
              <a:rPr lang="en-US" dirty="0">
                <a:solidFill>
                  <a:srgbClr val="7F7F7F"/>
                </a:solidFill>
              </a:rPr>
              <a:t>(such as image classification)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They are excellent </a:t>
            </a:r>
            <a:r>
              <a:rPr lang="en-US" b="1" dirty="0"/>
              <a:t>feature extractors</a:t>
            </a:r>
            <a:r>
              <a:rPr lang="en-US" dirty="0"/>
              <a:t>, which makes pre-trained CNN models very useful</a:t>
            </a:r>
          </a:p>
        </p:txBody>
      </p:sp>
    </p:spTree>
    <p:extLst>
      <p:ext uri="{BB962C8B-B14F-4D97-AF65-F5344CB8AC3E}">
        <p14:creationId xmlns:p14="http://schemas.microsoft.com/office/powerpoint/2010/main" val="889125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5A59E-851E-B346-9C71-09CE54DBE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and MLP Equivalence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DDDCD-511B-2D46-B3AE-0A49EC6F8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81267" cy="466725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Any CNN can be converted to an MLP</a:t>
            </a:r>
          </a:p>
          <a:p>
            <a:pPr lvl="1"/>
            <a:r>
              <a:rPr lang="en-US" dirty="0"/>
              <a:t>The kernel could be thought of as a fully connected unit with mostly 0 weights</a:t>
            </a:r>
          </a:p>
          <a:p>
            <a:pPr lvl="1"/>
            <a:r>
              <a:rPr lang="en-US" dirty="0"/>
              <a:t>This is why CNNs are sometimes called spare representations</a:t>
            </a:r>
          </a:p>
          <a:p>
            <a:endParaRPr lang="en-US" dirty="0"/>
          </a:p>
          <a:p>
            <a:r>
              <a:rPr lang="en-US" dirty="0"/>
              <a:t>Convert CNN to MLP Procedure</a:t>
            </a:r>
          </a:p>
          <a:p>
            <a:pPr lvl="1"/>
            <a:r>
              <a:rPr lang="en-US" dirty="0"/>
              <a:t>For each convolutional layer</a:t>
            </a:r>
          </a:p>
          <a:p>
            <a:pPr lvl="2"/>
            <a:r>
              <a:rPr lang="en-US" dirty="0"/>
              <a:t>Flatten the input and the output</a:t>
            </a:r>
          </a:p>
          <a:p>
            <a:pPr lvl="2"/>
            <a:r>
              <a:rPr lang="en-US" dirty="0"/>
              <a:t>For each kernel, add an additional set of output layers</a:t>
            </a:r>
          </a:p>
          <a:p>
            <a:pPr lvl="2"/>
            <a:r>
              <a:rPr lang="en-US" dirty="0"/>
              <a:t>Each kernel represents a fully connected unit from all inputs to its corresponding set of outputs where all weights are 0 except for the weights in the locations of the kernel occupies in the input</a:t>
            </a:r>
          </a:p>
          <a:p>
            <a:endParaRPr lang="en-US" dirty="0"/>
          </a:p>
          <a:p>
            <a:r>
              <a:rPr lang="en-US" dirty="0"/>
              <a:t>You may now appreciate how much information is being store in even a small CNN kernel</a:t>
            </a:r>
          </a:p>
        </p:txBody>
      </p:sp>
    </p:spTree>
    <p:extLst>
      <p:ext uri="{BB962C8B-B14F-4D97-AF65-F5344CB8AC3E}">
        <p14:creationId xmlns:p14="http://schemas.microsoft.com/office/powerpoint/2010/main" val="27344715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9CF01-A031-4C4D-8B07-4C0889D0A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4a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58467-FD33-ED46-89F6-765012E44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32089"/>
          </a:xfrm>
        </p:spPr>
        <p:txBody>
          <a:bodyPr/>
          <a:lstStyle/>
          <a:p>
            <a:r>
              <a:rPr lang="en-US" dirty="0"/>
              <a:t>We are classifying an ‘X’ again! Except this time the ‘X’ (which is a 3x3 feature) can be anywhere in a 5x5 grid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E771F7E-F726-D546-8F86-E10AF0210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181642"/>
              </p:ext>
            </p:extLst>
          </p:nvPr>
        </p:nvGraphicFramePr>
        <p:xfrm>
          <a:off x="2102837" y="327864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92220351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769051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736527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58494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DB4F3BA-B69A-D34E-9E2D-761B6B860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608063"/>
              </p:ext>
            </p:extLst>
          </p:nvPr>
        </p:nvGraphicFramePr>
        <p:xfrm>
          <a:off x="6827237" y="327864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92220351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769051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736527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584947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97FBBE9-EFDD-CD43-B85E-57D486022F6C}"/>
              </a:ext>
            </a:extLst>
          </p:cNvPr>
          <p:cNvSpPr/>
          <p:nvPr/>
        </p:nvSpPr>
        <p:spPr>
          <a:xfrm>
            <a:off x="2102837" y="3278641"/>
            <a:ext cx="1295400" cy="128860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DA7B1C-DE5C-474D-8F4C-AD10E0195077}"/>
              </a:ext>
            </a:extLst>
          </p:cNvPr>
          <p:cNvSpPr/>
          <p:nvPr/>
        </p:nvSpPr>
        <p:spPr>
          <a:xfrm>
            <a:off x="7691837" y="3714340"/>
            <a:ext cx="1295400" cy="128860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602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76EFB-69AA-2249-8CDC-B278D6D29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4a: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7639C-4DE3-4043-B049-632A8EC93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0263"/>
          </a:xfrm>
        </p:spPr>
        <p:txBody>
          <a:bodyPr/>
          <a:lstStyle/>
          <a:p>
            <a:r>
              <a:rPr lang="en-US" dirty="0"/>
              <a:t>Can you find a hand-crafted solution?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656C0E-C904-E94F-B765-08F803EBC7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063685"/>
              </p:ext>
            </p:extLst>
          </p:nvPr>
        </p:nvGraphicFramePr>
        <p:xfrm>
          <a:off x="694951" y="3220583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92220351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769051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736527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584947"/>
                  </a:ext>
                </a:extLst>
              </a:tr>
            </a:tbl>
          </a:graphicData>
        </a:graphic>
      </p:graphicFrame>
      <p:sp>
        <p:nvSpPr>
          <p:cNvPr id="5" name="Trapezoid 4">
            <a:extLst>
              <a:ext uri="{FF2B5EF4-FFF2-40B4-BE49-F238E27FC236}">
                <a16:creationId xmlns:a16="http://schemas.microsoft.com/office/drawing/2014/main" id="{DB3419AB-A10B-5542-B1D3-D33F80C906C1}"/>
              </a:ext>
            </a:extLst>
          </p:cNvPr>
          <p:cNvSpPr/>
          <p:nvPr/>
        </p:nvSpPr>
        <p:spPr>
          <a:xfrm rot="5400000">
            <a:off x="2795824" y="3650048"/>
            <a:ext cx="2191126" cy="1332196"/>
          </a:xfrm>
          <a:prstGeom prst="trapezoid">
            <a:avLst>
              <a:gd name="adj" fmla="val 30174"/>
            </a:avLst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166CA-D19E-6444-9836-01A2E830FA82}"/>
              </a:ext>
            </a:extLst>
          </p:cNvPr>
          <p:cNvSpPr/>
          <p:nvPr/>
        </p:nvSpPr>
        <p:spPr>
          <a:xfrm>
            <a:off x="1466636" y="5426315"/>
            <a:ext cx="7250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5 x 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5F51E-BB42-5843-9869-EE7B054E9090}"/>
              </a:ext>
            </a:extLst>
          </p:cNvPr>
          <p:cNvSpPr/>
          <p:nvPr/>
        </p:nvSpPr>
        <p:spPr>
          <a:xfrm>
            <a:off x="3590601" y="4725383"/>
            <a:ext cx="7250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3 x 3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0F53345-EDB9-1F47-8BCC-C9CEC790EF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707357"/>
              </p:ext>
            </p:extLst>
          </p:nvPr>
        </p:nvGraphicFramePr>
        <p:xfrm>
          <a:off x="3480537" y="3850689"/>
          <a:ext cx="849600" cy="849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32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2832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2832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65C6AD1-9E70-7F4D-85D9-6A0C3F873FD6}"/>
              </a:ext>
            </a:extLst>
          </p:cNvPr>
          <p:cNvCxnSpPr>
            <a:cxnSpLocks/>
          </p:cNvCxnSpPr>
          <p:nvPr/>
        </p:nvCxnSpPr>
        <p:spPr>
          <a:xfrm>
            <a:off x="6410485" y="4275489"/>
            <a:ext cx="977286" cy="16497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6A5D11A6-E010-9942-96AB-2EA107E5AC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107893"/>
              </p:ext>
            </p:extLst>
          </p:nvPr>
        </p:nvGraphicFramePr>
        <p:xfrm>
          <a:off x="4928213" y="3652583"/>
          <a:ext cx="1296000" cy="129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p:sp>
        <p:nvSpPr>
          <p:cNvPr id="23" name="Oval 22">
            <a:extLst>
              <a:ext uri="{FF2B5EF4-FFF2-40B4-BE49-F238E27FC236}">
                <a16:creationId xmlns:a16="http://schemas.microsoft.com/office/drawing/2014/main" id="{7600E702-990B-EB41-BBD0-DC96B71A865E}"/>
              </a:ext>
            </a:extLst>
          </p:cNvPr>
          <p:cNvSpPr/>
          <p:nvPr/>
        </p:nvSpPr>
        <p:spPr>
          <a:xfrm>
            <a:off x="7583621" y="3381220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95BB2B3-CAC0-E14C-A3FB-FD0C5F639662}"/>
              </a:ext>
            </a:extLst>
          </p:cNvPr>
          <p:cNvSpPr/>
          <p:nvPr/>
        </p:nvSpPr>
        <p:spPr>
          <a:xfrm>
            <a:off x="7567853" y="5069158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EF87745-DC0D-A34E-B11E-E2320D88EA90}"/>
              </a:ext>
            </a:extLst>
          </p:cNvPr>
          <p:cNvGrpSpPr/>
          <p:nvPr/>
        </p:nvGrpSpPr>
        <p:grpSpPr>
          <a:xfrm>
            <a:off x="7813948" y="4224676"/>
            <a:ext cx="69695" cy="528199"/>
            <a:chOff x="2571253" y="3553422"/>
            <a:chExt cx="69695" cy="528199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821CA46-B127-4047-9359-603DDA80626A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2BF9A32-E635-D64D-B23A-D4877C352AC9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BD3F0CE-5A33-5147-A800-D83A51FC7B5F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120A6C46-EB59-044C-B940-B40349362224}"/>
              </a:ext>
            </a:extLst>
          </p:cNvPr>
          <p:cNvSpPr/>
          <p:nvPr/>
        </p:nvSpPr>
        <p:spPr>
          <a:xfrm>
            <a:off x="7583621" y="2607314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2CD848D-839B-3448-8134-4395F2167F12}"/>
              </a:ext>
            </a:extLst>
          </p:cNvPr>
          <p:cNvSpPr/>
          <p:nvPr/>
        </p:nvSpPr>
        <p:spPr>
          <a:xfrm>
            <a:off x="3401183" y="6252892"/>
            <a:ext cx="8064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weights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6CB1A14-0111-4B4C-B74C-4ACA5F2E859E}"/>
              </a:ext>
            </a:extLst>
          </p:cNvPr>
          <p:cNvCxnSpPr>
            <a:cxnSpLocks/>
          </p:cNvCxnSpPr>
          <p:nvPr/>
        </p:nvCxnSpPr>
        <p:spPr>
          <a:xfrm flipV="1">
            <a:off x="3804427" y="5453156"/>
            <a:ext cx="0" cy="698535"/>
          </a:xfrm>
          <a:prstGeom prst="line">
            <a:avLst/>
          </a:prstGeom>
          <a:ln w="12700">
            <a:solidFill>
              <a:srgbClr val="7F7F7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1DDFF5B-5D09-D642-915A-C08DC9B4AA4B}"/>
              </a:ext>
            </a:extLst>
          </p:cNvPr>
          <p:cNvSpPr/>
          <p:nvPr/>
        </p:nvSpPr>
        <p:spPr>
          <a:xfrm>
            <a:off x="6516263" y="3950554"/>
            <a:ext cx="8064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flatten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01074A8-5715-7347-89E2-92633B717441}"/>
              </a:ext>
            </a:extLst>
          </p:cNvPr>
          <p:cNvSpPr/>
          <p:nvPr/>
        </p:nvSpPr>
        <p:spPr>
          <a:xfrm>
            <a:off x="8747179" y="3515870"/>
            <a:ext cx="1519237" cy="1519237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8B13714-D44C-C94C-B980-FDF0684068B4}"/>
              </a:ext>
            </a:extLst>
          </p:cNvPr>
          <p:cNvCxnSpPr>
            <a:cxnSpLocks/>
            <a:stCxn id="24" idx="6"/>
            <a:endCxn id="37" idx="2"/>
          </p:cNvCxnSpPr>
          <p:nvPr/>
        </p:nvCxnSpPr>
        <p:spPr>
          <a:xfrm flipV="1">
            <a:off x="8125065" y="4275489"/>
            <a:ext cx="622114" cy="10722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E4CE2F9-11B9-B24D-8445-612EB40449A9}"/>
              </a:ext>
            </a:extLst>
          </p:cNvPr>
          <p:cNvCxnSpPr>
            <a:cxnSpLocks/>
            <a:stCxn id="23" idx="6"/>
            <a:endCxn id="37" idx="2"/>
          </p:cNvCxnSpPr>
          <p:nvPr/>
        </p:nvCxnSpPr>
        <p:spPr>
          <a:xfrm>
            <a:off x="8140833" y="3659826"/>
            <a:ext cx="606346" cy="6156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0A75E2E-9522-424A-9107-1AED5BD748A3}"/>
              </a:ext>
            </a:extLst>
          </p:cNvPr>
          <p:cNvCxnSpPr>
            <a:cxnSpLocks/>
            <a:stCxn id="29" idx="6"/>
            <a:endCxn id="37" idx="2"/>
          </p:cNvCxnSpPr>
          <p:nvPr/>
        </p:nvCxnSpPr>
        <p:spPr>
          <a:xfrm>
            <a:off x="8140833" y="2885920"/>
            <a:ext cx="606346" cy="13895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6CB0955-11F2-CA4D-AACD-225ECF6B0E5B}"/>
              </a:ext>
            </a:extLst>
          </p:cNvPr>
          <p:cNvSpPr txBox="1"/>
          <p:nvPr/>
        </p:nvSpPr>
        <p:spPr>
          <a:xfrm>
            <a:off x="9257125" y="3809177"/>
            <a:ext cx="518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∑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F8610C2-D884-0744-8126-9C734A8C3721}"/>
              </a:ext>
            </a:extLst>
          </p:cNvPr>
          <p:cNvCxnSpPr>
            <a:cxnSpLocks/>
            <a:stCxn id="37" idx="6"/>
          </p:cNvCxnSpPr>
          <p:nvPr/>
        </p:nvCxnSpPr>
        <p:spPr>
          <a:xfrm flipV="1">
            <a:off x="10266416" y="4275488"/>
            <a:ext cx="688935" cy="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8D024E2-4837-4D44-8BDE-FF134F447F73}"/>
                  </a:ext>
                </a:extLst>
              </p:cNvPr>
              <p:cNvSpPr txBox="1"/>
              <p:nvPr/>
            </p:nvSpPr>
            <p:spPr>
              <a:xfrm>
                <a:off x="11005216" y="3997185"/>
                <a:ext cx="3565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8D024E2-4837-4D44-8BDE-FF134F447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5216" y="3997185"/>
                <a:ext cx="356536" cy="523220"/>
              </a:xfrm>
              <a:prstGeom prst="rect">
                <a:avLst/>
              </a:prstGeom>
              <a:blipFill>
                <a:blip r:embed="rId2"/>
                <a:stretch>
                  <a:fillRect l="-6897" t="-4762" r="-13793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Oval 59">
            <a:extLst>
              <a:ext uri="{FF2B5EF4-FFF2-40B4-BE49-F238E27FC236}">
                <a16:creationId xmlns:a16="http://schemas.microsoft.com/office/drawing/2014/main" id="{E14C87B2-069F-D344-B155-67A99F6D8636}"/>
              </a:ext>
            </a:extLst>
          </p:cNvPr>
          <p:cNvSpPr/>
          <p:nvPr/>
        </p:nvSpPr>
        <p:spPr>
          <a:xfrm>
            <a:off x="4239278" y="5150064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FA825C5-C4CA-A44F-886F-4BDCBC4A9885}"/>
              </a:ext>
            </a:extLst>
          </p:cNvPr>
          <p:cNvCxnSpPr>
            <a:cxnSpLocks/>
            <a:stCxn id="60" idx="7"/>
          </p:cNvCxnSpPr>
          <p:nvPr/>
        </p:nvCxnSpPr>
        <p:spPr>
          <a:xfrm flipV="1">
            <a:off x="4714888" y="4928896"/>
            <a:ext cx="219605" cy="3027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02581ED4-585B-3F4F-96EF-D54D75EA0111}"/>
              </a:ext>
            </a:extLst>
          </p:cNvPr>
          <p:cNvSpPr/>
          <p:nvPr/>
        </p:nvSpPr>
        <p:spPr>
          <a:xfrm>
            <a:off x="4364219" y="6269792"/>
            <a:ext cx="8064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bias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4873259-35A4-0A4A-B586-557991A4548B}"/>
              </a:ext>
            </a:extLst>
          </p:cNvPr>
          <p:cNvCxnSpPr>
            <a:cxnSpLocks/>
          </p:cNvCxnSpPr>
          <p:nvPr/>
        </p:nvCxnSpPr>
        <p:spPr>
          <a:xfrm flipV="1">
            <a:off x="4541496" y="5816938"/>
            <a:ext cx="0" cy="349267"/>
          </a:xfrm>
          <a:prstGeom prst="line">
            <a:avLst/>
          </a:prstGeom>
          <a:ln w="12700">
            <a:solidFill>
              <a:srgbClr val="7F7F7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5937D66A-BECC-4F4F-938A-06FAAE6706FD}"/>
              </a:ext>
            </a:extLst>
          </p:cNvPr>
          <p:cNvSpPr/>
          <p:nvPr/>
        </p:nvSpPr>
        <p:spPr>
          <a:xfrm>
            <a:off x="5208963" y="4980473"/>
            <a:ext cx="7250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3 x 3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53C725E-CC93-7E4E-9879-A46EC8D6B03B}"/>
              </a:ext>
            </a:extLst>
          </p:cNvPr>
          <p:cNvSpPr/>
          <p:nvPr/>
        </p:nvSpPr>
        <p:spPr>
          <a:xfrm>
            <a:off x="7699999" y="5766095"/>
            <a:ext cx="3625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151886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76EFB-69AA-2249-8CDC-B278D6D29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4a: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7639C-4DE3-4043-B049-632A8EC93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0263"/>
          </a:xfrm>
        </p:spPr>
        <p:txBody>
          <a:bodyPr/>
          <a:lstStyle/>
          <a:p>
            <a:r>
              <a:rPr lang="en-US" dirty="0"/>
              <a:t>Implement this architecture in PyTorch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656C0E-C904-E94F-B765-08F803EBC7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745761"/>
              </p:ext>
            </p:extLst>
          </p:nvPr>
        </p:nvGraphicFramePr>
        <p:xfrm>
          <a:off x="157923" y="3135889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92220351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769051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736527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584947"/>
                  </a:ext>
                </a:extLst>
              </a:tr>
            </a:tbl>
          </a:graphicData>
        </a:graphic>
      </p:graphicFrame>
      <p:sp>
        <p:nvSpPr>
          <p:cNvPr id="5" name="Trapezoid 4">
            <a:extLst>
              <a:ext uri="{FF2B5EF4-FFF2-40B4-BE49-F238E27FC236}">
                <a16:creationId xmlns:a16="http://schemas.microsoft.com/office/drawing/2014/main" id="{DB3419AB-A10B-5542-B1D3-D33F80C906C1}"/>
              </a:ext>
            </a:extLst>
          </p:cNvPr>
          <p:cNvSpPr/>
          <p:nvPr/>
        </p:nvSpPr>
        <p:spPr>
          <a:xfrm rot="5400000">
            <a:off x="2258796" y="3565354"/>
            <a:ext cx="2191126" cy="1332196"/>
          </a:xfrm>
          <a:prstGeom prst="trapezoid">
            <a:avLst>
              <a:gd name="adj" fmla="val 30174"/>
            </a:avLst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166CA-D19E-6444-9836-01A2E830FA82}"/>
              </a:ext>
            </a:extLst>
          </p:cNvPr>
          <p:cNvSpPr/>
          <p:nvPr/>
        </p:nvSpPr>
        <p:spPr>
          <a:xfrm>
            <a:off x="929608" y="5341621"/>
            <a:ext cx="7250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5 x 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5F51E-BB42-5843-9869-EE7B054E9090}"/>
              </a:ext>
            </a:extLst>
          </p:cNvPr>
          <p:cNvSpPr/>
          <p:nvPr/>
        </p:nvSpPr>
        <p:spPr>
          <a:xfrm>
            <a:off x="3053573" y="4640689"/>
            <a:ext cx="7250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3 x 3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0F53345-EDB9-1F47-8BCC-C9CEC790EF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678598"/>
              </p:ext>
            </p:extLst>
          </p:nvPr>
        </p:nvGraphicFramePr>
        <p:xfrm>
          <a:off x="2943509" y="3765995"/>
          <a:ext cx="849600" cy="849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32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2832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2832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65C6AD1-9E70-7F4D-85D9-6A0C3F873FD6}"/>
              </a:ext>
            </a:extLst>
          </p:cNvPr>
          <p:cNvCxnSpPr>
            <a:cxnSpLocks/>
          </p:cNvCxnSpPr>
          <p:nvPr/>
        </p:nvCxnSpPr>
        <p:spPr>
          <a:xfrm>
            <a:off x="7888271" y="4271701"/>
            <a:ext cx="977286" cy="16497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6A5D11A6-E010-9942-96AB-2EA107E5AC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789581"/>
              </p:ext>
            </p:extLst>
          </p:nvPr>
        </p:nvGraphicFramePr>
        <p:xfrm>
          <a:off x="4391185" y="3567889"/>
          <a:ext cx="1296000" cy="129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p:sp>
        <p:nvSpPr>
          <p:cNvPr id="23" name="Oval 22">
            <a:extLst>
              <a:ext uri="{FF2B5EF4-FFF2-40B4-BE49-F238E27FC236}">
                <a16:creationId xmlns:a16="http://schemas.microsoft.com/office/drawing/2014/main" id="{7600E702-990B-EB41-BBD0-DC96B71A865E}"/>
              </a:ext>
            </a:extLst>
          </p:cNvPr>
          <p:cNvSpPr/>
          <p:nvPr/>
        </p:nvSpPr>
        <p:spPr>
          <a:xfrm>
            <a:off x="9061407" y="3377432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95BB2B3-CAC0-E14C-A3FB-FD0C5F639662}"/>
              </a:ext>
            </a:extLst>
          </p:cNvPr>
          <p:cNvSpPr/>
          <p:nvPr/>
        </p:nvSpPr>
        <p:spPr>
          <a:xfrm>
            <a:off x="9045639" y="5065370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EF87745-DC0D-A34E-B11E-E2320D88EA90}"/>
              </a:ext>
            </a:extLst>
          </p:cNvPr>
          <p:cNvGrpSpPr/>
          <p:nvPr/>
        </p:nvGrpSpPr>
        <p:grpSpPr>
          <a:xfrm>
            <a:off x="9291734" y="4220888"/>
            <a:ext cx="69695" cy="528199"/>
            <a:chOff x="2571253" y="3553422"/>
            <a:chExt cx="69695" cy="528199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821CA46-B127-4047-9359-603DDA80626A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2BF9A32-E635-D64D-B23A-D4877C352AC9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BD3F0CE-5A33-5147-A800-D83A51FC7B5F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120A6C46-EB59-044C-B940-B40349362224}"/>
              </a:ext>
            </a:extLst>
          </p:cNvPr>
          <p:cNvSpPr/>
          <p:nvPr/>
        </p:nvSpPr>
        <p:spPr>
          <a:xfrm>
            <a:off x="9061407" y="2603526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2CD848D-839B-3448-8134-4395F2167F12}"/>
              </a:ext>
            </a:extLst>
          </p:cNvPr>
          <p:cNvSpPr/>
          <p:nvPr/>
        </p:nvSpPr>
        <p:spPr>
          <a:xfrm>
            <a:off x="2864155" y="6168198"/>
            <a:ext cx="8064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weights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6CB1A14-0111-4B4C-B74C-4ACA5F2E859E}"/>
              </a:ext>
            </a:extLst>
          </p:cNvPr>
          <p:cNvCxnSpPr>
            <a:cxnSpLocks/>
          </p:cNvCxnSpPr>
          <p:nvPr/>
        </p:nvCxnSpPr>
        <p:spPr>
          <a:xfrm flipV="1">
            <a:off x="3267399" y="5368462"/>
            <a:ext cx="0" cy="698535"/>
          </a:xfrm>
          <a:prstGeom prst="line">
            <a:avLst/>
          </a:prstGeom>
          <a:ln w="12700">
            <a:solidFill>
              <a:srgbClr val="7F7F7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1DDFF5B-5D09-D642-915A-C08DC9B4AA4B}"/>
              </a:ext>
            </a:extLst>
          </p:cNvPr>
          <p:cNvSpPr/>
          <p:nvPr/>
        </p:nvSpPr>
        <p:spPr>
          <a:xfrm>
            <a:off x="7994049" y="3946766"/>
            <a:ext cx="8064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flatten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01074A8-5715-7347-89E2-92633B717441}"/>
              </a:ext>
            </a:extLst>
          </p:cNvPr>
          <p:cNvSpPr/>
          <p:nvPr/>
        </p:nvSpPr>
        <p:spPr>
          <a:xfrm>
            <a:off x="9995772" y="3913422"/>
            <a:ext cx="937225" cy="937225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8B13714-D44C-C94C-B980-FDF0684068B4}"/>
              </a:ext>
            </a:extLst>
          </p:cNvPr>
          <p:cNvCxnSpPr>
            <a:cxnSpLocks/>
            <a:stCxn id="24" idx="6"/>
            <a:endCxn id="37" idx="2"/>
          </p:cNvCxnSpPr>
          <p:nvPr/>
        </p:nvCxnSpPr>
        <p:spPr>
          <a:xfrm flipV="1">
            <a:off x="9602851" y="4382035"/>
            <a:ext cx="392921" cy="9619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E4CE2F9-11B9-B24D-8445-612EB40449A9}"/>
              </a:ext>
            </a:extLst>
          </p:cNvPr>
          <p:cNvCxnSpPr>
            <a:cxnSpLocks/>
            <a:stCxn id="23" idx="6"/>
            <a:endCxn id="37" idx="2"/>
          </p:cNvCxnSpPr>
          <p:nvPr/>
        </p:nvCxnSpPr>
        <p:spPr>
          <a:xfrm>
            <a:off x="9618619" y="3656038"/>
            <a:ext cx="377153" cy="7259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0A75E2E-9522-424A-9107-1AED5BD748A3}"/>
              </a:ext>
            </a:extLst>
          </p:cNvPr>
          <p:cNvCxnSpPr>
            <a:cxnSpLocks/>
            <a:stCxn id="29" idx="6"/>
            <a:endCxn id="37" idx="2"/>
          </p:cNvCxnSpPr>
          <p:nvPr/>
        </p:nvCxnSpPr>
        <p:spPr>
          <a:xfrm>
            <a:off x="9618619" y="2882132"/>
            <a:ext cx="377153" cy="14999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F8610C2-D884-0744-8126-9C734A8C3721}"/>
              </a:ext>
            </a:extLst>
          </p:cNvPr>
          <p:cNvCxnSpPr>
            <a:cxnSpLocks/>
            <a:stCxn id="37" idx="6"/>
          </p:cNvCxnSpPr>
          <p:nvPr/>
        </p:nvCxnSpPr>
        <p:spPr>
          <a:xfrm>
            <a:off x="10932997" y="4382035"/>
            <a:ext cx="686941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8D024E2-4837-4D44-8BDE-FF134F447F73}"/>
                  </a:ext>
                </a:extLst>
              </p:cNvPr>
              <p:cNvSpPr txBox="1"/>
              <p:nvPr/>
            </p:nvSpPr>
            <p:spPr>
              <a:xfrm>
                <a:off x="11733593" y="4141986"/>
                <a:ext cx="3565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8D024E2-4837-4D44-8BDE-FF134F447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3593" y="4141986"/>
                <a:ext cx="356536" cy="523220"/>
              </a:xfrm>
              <a:prstGeom prst="rect">
                <a:avLst/>
              </a:prstGeom>
              <a:blipFill>
                <a:blip r:embed="rId2"/>
                <a:stretch>
                  <a:fillRect l="-10714" t="-4762" r="-14286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Oval 59">
            <a:extLst>
              <a:ext uri="{FF2B5EF4-FFF2-40B4-BE49-F238E27FC236}">
                <a16:creationId xmlns:a16="http://schemas.microsoft.com/office/drawing/2014/main" id="{E14C87B2-069F-D344-B155-67A99F6D8636}"/>
              </a:ext>
            </a:extLst>
          </p:cNvPr>
          <p:cNvSpPr/>
          <p:nvPr/>
        </p:nvSpPr>
        <p:spPr>
          <a:xfrm>
            <a:off x="3702250" y="5065370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FA825C5-C4CA-A44F-886F-4BDCBC4A9885}"/>
              </a:ext>
            </a:extLst>
          </p:cNvPr>
          <p:cNvCxnSpPr>
            <a:cxnSpLocks/>
            <a:stCxn id="60" idx="7"/>
          </p:cNvCxnSpPr>
          <p:nvPr/>
        </p:nvCxnSpPr>
        <p:spPr>
          <a:xfrm flipV="1">
            <a:off x="4177860" y="4844202"/>
            <a:ext cx="219605" cy="3027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02581ED4-585B-3F4F-96EF-D54D75EA0111}"/>
              </a:ext>
            </a:extLst>
          </p:cNvPr>
          <p:cNvSpPr/>
          <p:nvPr/>
        </p:nvSpPr>
        <p:spPr>
          <a:xfrm>
            <a:off x="3827191" y="6185098"/>
            <a:ext cx="8064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bias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4873259-35A4-0A4A-B586-557991A4548B}"/>
              </a:ext>
            </a:extLst>
          </p:cNvPr>
          <p:cNvCxnSpPr>
            <a:cxnSpLocks/>
          </p:cNvCxnSpPr>
          <p:nvPr/>
        </p:nvCxnSpPr>
        <p:spPr>
          <a:xfrm flipV="1">
            <a:off x="4004468" y="5732244"/>
            <a:ext cx="0" cy="349267"/>
          </a:xfrm>
          <a:prstGeom prst="line">
            <a:avLst/>
          </a:prstGeom>
          <a:ln w="12700">
            <a:solidFill>
              <a:srgbClr val="7F7F7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01FC0E2-5B9F-1C40-8F0D-E9D471EEAF98}"/>
                  </a:ext>
                </a:extLst>
              </p:cNvPr>
              <p:cNvSpPr txBox="1"/>
              <p:nvPr/>
            </p:nvSpPr>
            <p:spPr>
              <a:xfrm>
                <a:off x="10057821" y="4080431"/>
                <a:ext cx="889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(∙)</m:t>
                      </m:r>
                    </m:oMath>
                  </m:oMathPara>
                </a14:m>
                <a:endParaRPr lang="en-US" sz="9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01FC0E2-5B9F-1C40-8F0D-E9D471EEA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7821" y="4080431"/>
                <a:ext cx="889400" cy="584775"/>
              </a:xfrm>
              <a:prstGeom prst="rect">
                <a:avLst/>
              </a:prstGeom>
              <a:blipFill>
                <a:blip r:embed="rId3"/>
                <a:stretch>
                  <a:fillRect l="-1429" r="-10000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7C653343-E6AE-284A-9F06-D5C79AC11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691327"/>
              </p:ext>
            </p:extLst>
          </p:nvPr>
        </p:nvGraphicFramePr>
        <p:xfrm>
          <a:off x="6484961" y="3567889"/>
          <a:ext cx="1296000" cy="129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5616875-1BC7-B745-BF18-1798544DC70D}"/>
              </a:ext>
            </a:extLst>
          </p:cNvPr>
          <p:cNvCxnSpPr>
            <a:cxnSpLocks/>
          </p:cNvCxnSpPr>
          <p:nvPr/>
        </p:nvCxnSpPr>
        <p:spPr>
          <a:xfrm>
            <a:off x="5834745" y="4207328"/>
            <a:ext cx="49615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BE4D3CAB-AAC2-A44F-AEE1-CC2602B0D0F0}"/>
              </a:ext>
            </a:extLst>
          </p:cNvPr>
          <p:cNvSpPr/>
          <p:nvPr/>
        </p:nvSpPr>
        <p:spPr>
          <a:xfrm>
            <a:off x="5793771" y="3834209"/>
            <a:ext cx="7240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ReLU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56C5D22-1154-8142-AB76-B1C8D412E849}"/>
              </a:ext>
            </a:extLst>
          </p:cNvPr>
          <p:cNvSpPr/>
          <p:nvPr/>
        </p:nvSpPr>
        <p:spPr>
          <a:xfrm>
            <a:off x="4708844" y="4894582"/>
            <a:ext cx="7250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3 x 3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E29AC04-5E9E-D341-ADE9-DF7C3FAE49B3}"/>
              </a:ext>
            </a:extLst>
          </p:cNvPr>
          <p:cNvSpPr/>
          <p:nvPr/>
        </p:nvSpPr>
        <p:spPr>
          <a:xfrm>
            <a:off x="6809587" y="4863005"/>
            <a:ext cx="7250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3 x 3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6DE9529-B1C0-0B4A-95AD-0B5FB85E47F6}"/>
              </a:ext>
            </a:extLst>
          </p:cNvPr>
          <p:cNvSpPr/>
          <p:nvPr/>
        </p:nvSpPr>
        <p:spPr>
          <a:xfrm>
            <a:off x="9177786" y="5679758"/>
            <a:ext cx="362508" cy="401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820316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1D82C-57B9-2B42-852F-C6E27895A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Recognition: High-Level Architecture</a:t>
            </a:r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91358CD8-1A64-5342-A27D-B58B5DBEEA2A}"/>
              </a:ext>
            </a:extLst>
          </p:cNvPr>
          <p:cNvSpPr/>
          <p:nvPr/>
        </p:nvSpPr>
        <p:spPr>
          <a:xfrm rot="5400000">
            <a:off x="5066727" y="2558992"/>
            <a:ext cx="2857389" cy="2812456"/>
          </a:xfrm>
          <a:prstGeom prst="trapezoid">
            <a:avLst>
              <a:gd name="adj" fmla="val 0"/>
            </a:avLst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5CECE1-AC33-1346-9EA5-FB13FE3C120E}"/>
              </a:ext>
            </a:extLst>
          </p:cNvPr>
          <p:cNvCxnSpPr>
            <a:cxnSpLocks/>
          </p:cNvCxnSpPr>
          <p:nvPr/>
        </p:nvCxnSpPr>
        <p:spPr>
          <a:xfrm>
            <a:off x="8217246" y="3965221"/>
            <a:ext cx="957152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942991-5C75-FB44-949C-4DE893D00542}"/>
                  </a:ext>
                </a:extLst>
              </p:cNvPr>
              <p:cNvSpPr txBox="1"/>
              <p:nvPr/>
            </p:nvSpPr>
            <p:spPr>
              <a:xfrm>
                <a:off x="9525001" y="3669492"/>
                <a:ext cx="3565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942991-5C75-FB44-949C-4DE893D00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1" y="3669492"/>
                <a:ext cx="356536" cy="523220"/>
              </a:xfrm>
              <a:prstGeom prst="rect">
                <a:avLst/>
              </a:prstGeom>
              <a:blipFill>
                <a:blip r:embed="rId2"/>
                <a:stretch>
                  <a:fillRect l="-6897" t="-4762" r="-13793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518083-0901-0941-964A-5638C3B66094}"/>
                  </a:ext>
                </a:extLst>
              </p:cNvPr>
              <p:cNvSpPr txBox="1"/>
              <p:nvPr/>
            </p:nvSpPr>
            <p:spPr>
              <a:xfrm>
                <a:off x="10936533" y="3703611"/>
                <a:ext cx="3565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40FF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rgbClr val="FF40FF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518083-0901-0941-964A-5638C3B66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6533" y="3703611"/>
                <a:ext cx="356536" cy="523220"/>
              </a:xfrm>
              <a:prstGeom prst="rect">
                <a:avLst/>
              </a:prstGeom>
              <a:blipFill>
                <a:blip r:embed="rId3"/>
                <a:stretch>
                  <a:fillRect l="-6897" r="-13793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ADF31B1-E825-E84C-B459-D0CEAB0F8B53}"/>
              </a:ext>
            </a:extLst>
          </p:cNvPr>
          <p:cNvSpPr txBox="1"/>
          <p:nvPr/>
        </p:nvSpPr>
        <p:spPr>
          <a:xfrm>
            <a:off x="5470265" y="3609786"/>
            <a:ext cx="2003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  <a:ea typeface="Cambria Math" panose="02040503050406030204" pitchFamily="18" charset="0"/>
              </a:rPr>
              <a:t>Some </a:t>
            </a:r>
          </a:p>
          <a:p>
            <a:pPr algn="ctr"/>
            <a:r>
              <a:rPr lang="en-US" sz="2000" b="0" dirty="0">
                <a:solidFill>
                  <a:schemeClr val="bg1"/>
                </a:solidFill>
                <a:ea typeface="Cambria Math" panose="02040503050406030204" pitchFamily="18" charset="0"/>
              </a:rPr>
              <a:t>Neural Network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0EC138A-1BC3-2E4E-A1A2-6BDCA6C72565}"/>
              </a:ext>
            </a:extLst>
          </p:cNvPr>
          <p:cNvCxnSpPr>
            <a:cxnSpLocks/>
          </p:cNvCxnSpPr>
          <p:nvPr/>
        </p:nvCxnSpPr>
        <p:spPr>
          <a:xfrm>
            <a:off x="3543834" y="3963729"/>
            <a:ext cx="114917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dog sitting on top of a wooden table&#10;&#10;Description automatically generated">
            <a:extLst>
              <a:ext uri="{FF2B5EF4-FFF2-40B4-BE49-F238E27FC236}">
                <a16:creationId xmlns:a16="http://schemas.microsoft.com/office/drawing/2014/main" id="{C0EB5D93-8179-A942-9312-CE8666394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179" y="2660093"/>
            <a:ext cx="2087854" cy="260727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3ACDDB8-E318-5047-8359-DE04E929253A}"/>
              </a:ext>
            </a:extLst>
          </p:cNvPr>
          <p:cNvSpPr/>
          <p:nvPr/>
        </p:nvSpPr>
        <p:spPr>
          <a:xfrm>
            <a:off x="10487882" y="5227608"/>
            <a:ext cx="15308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1 if it’s a dog and 0 if it’s not a dog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15F6678-9AEE-8446-850F-DA8819340549}"/>
              </a:ext>
            </a:extLst>
          </p:cNvPr>
          <p:cNvCxnSpPr>
            <a:cxnSpLocks/>
          </p:cNvCxnSpPr>
          <p:nvPr/>
        </p:nvCxnSpPr>
        <p:spPr>
          <a:xfrm flipV="1">
            <a:off x="11108199" y="4426226"/>
            <a:ext cx="0" cy="698535"/>
          </a:xfrm>
          <a:prstGeom prst="line">
            <a:avLst/>
          </a:prstGeom>
          <a:ln w="12700">
            <a:solidFill>
              <a:srgbClr val="7F7F7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5845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619D-13C9-764C-84D5-80326E37D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4a: Part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55689-54AD-9644-8EA4-ED8E0A864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to implement an MLP model that can classify an ‘X’ with greater than 90% accuracy</a:t>
            </a:r>
          </a:p>
          <a:p>
            <a:pPr lvl="1"/>
            <a:r>
              <a:rPr lang="en-US" dirty="0"/>
              <a:t>This is not easy, and I’m not even sure if it can be consistently achieved</a:t>
            </a:r>
          </a:p>
        </p:txBody>
      </p:sp>
    </p:spTree>
    <p:extLst>
      <p:ext uri="{BB962C8B-B14F-4D97-AF65-F5344CB8AC3E}">
        <p14:creationId xmlns:p14="http://schemas.microsoft.com/office/powerpoint/2010/main" val="11946704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B9962-42D4-3043-99E7-AF3127166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4b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2B0B2-3518-6D4B-ACE8-BA4C6107E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be famous MNIST </a:t>
            </a:r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CA" dirty="0">
                <a:solidFill>
                  <a:srgbClr val="7F7F7F"/>
                </a:solidFill>
              </a:rPr>
              <a:t>Modified National Institute of Standards and Technology</a:t>
            </a:r>
            <a:r>
              <a:rPr lang="en-US" dirty="0">
                <a:solidFill>
                  <a:srgbClr val="7F7F7F"/>
                </a:solidFill>
              </a:rPr>
              <a:t>), </a:t>
            </a:r>
            <a:r>
              <a:rPr lang="en-US" dirty="0"/>
              <a:t>which consists of 70,000 images </a:t>
            </a:r>
            <a:r>
              <a:rPr lang="en-US" dirty="0">
                <a:solidFill>
                  <a:srgbClr val="7F7F7F"/>
                </a:solidFill>
              </a:rPr>
              <a:t>(28x28) </a:t>
            </a:r>
            <a:r>
              <a:rPr lang="en-US" dirty="0"/>
              <a:t>of handwritten digits</a:t>
            </a:r>
          </a:p>
          <a:p>
            <a:endParaRPr lang="en-US" dirty="0"/>
          </a:p>
          <a:p>
            <a:r>
              <a:rPr lang="en-US" dirty="0"/>
              <a:t>This is a famous dataset that is used as a benchmark for a lot of different architectures. The top models can get 99.7% accuracy</a:t>
            </a:r>
          </a:p>
          <a:p>
            <a:endParaRPr lang="en-US" dirty="0"/>
          </a:p>
          <a:p>
            <a:r>
              <a:rPr lang="en-US" dirty="0"/>
              <a:t>Your goal is to get above 90%</a:t>
            </a:r>
          </a:p>
        </p:txBody>
      </p:sp>
    </p:spTree>
    <p:extLst>
      <p:ext uri="{BB962C8B-B14F-4D97-AF65-F5344CB8AC3E}">
        <p14:creationId xmlns:p14="http://schemas.microsoft.com/office/powerpoint/2010/main" val="9511785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761BE-4E58-8D49-A437-42C3D6C6C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4b: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72722-7000-8C41-ACBC-2F64E765C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74032"/>
          </a:xfrm>
        </p:spPr>
        <p:txBody>
          <a:bodyPr/>
          <a:lstStyle/>
          <a:p>
            <a:r>
              <a:rPr lang="en-US" dirty="0"/>
              <a:t>You will implement the following CNN architecture in PyTorch. This is the famous LeNet architecture </a:t>
            </a:r>
            <a:r>
              <a:rPr lang="en-US" dirty="0">
                <a:solidFill>
                  <a:srgbClr val="7F7F7F"/>
                </a:solidFill>
              </a:rPr>
              <a:t>(1998)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F6BB6F-F8E6-0A4A-BD53-F1B471219583}"/>
              </a:ext>
            </a:extLst>
          </p:cNvPr>
          <p:cNvSpPr/>
          <p:nvPr/>
        </p:nvSpPr>
        <p:spPr>
          <a:xfrm>
            <a:off x="1470928" y="5533971"/>
            <a:ext cx="13909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1 x 28 x 28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76535B5-7BAE-AB4A-B2E0-B768A0EA0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283" y="3452170"/>
            <a:ext cx="2016000" cy="20024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17A5D954-5F52-DB4D-9196-EE047A20E9F4}"/>
              </a:ext>
            </a:extLst>
          </p:cNvPr>
          <p:cNvSpPr/>
          <p:nvPr/>
        </p:nvSpPr>
        <p:spPr>
          <a:xfrm>
            <a:off x="5035172" y="3213598"/>
            <a:ext cx="2016000" cy="2016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C501A21-181E-5642-8381-8EDE75029335}"/>
              </a:ext>
            </a:extLst>
          </p:cNvPr>
          <p:cNvSpPr/>
          <p:nvPr/>
        </p:nvSpPr>
        <p:spPr>
          <a:xfrm>
            <a:off x="5187572" y="3365998"/>
            <a:ext cx="2016000" cy="2016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DA2D833-55E2-5F49-9C2F-E6E3640FA574}"/>
              </a:ext>
            </a:extLst>
          </p:cNvPr>
          <p:cNvSpPr/>
          <p:nvPr/>
        </p:nvSpPr>
        <p:spPr>
          <a:xfrm>
            <a:off x="5339972" y="3518398"/>
            <a:ext cx="2016000" cy="2016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2F600B-5332-7B46-A433-421D328DFBC2}"/>
              </a:ext>
            </a:extLst>
          </p:cNvPr>
          <p:cNvSpPr/>
          <p:nvPr/>
        </p:nvSpPr>
        <p:spPr>
          <a:xfrm>
            <a:off x="5492372" y="3670798"/>
            <a:ext cx="2016000" cy="2016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apezoid 39">
            <a:extLst>
              <a:ext uri="{FF2B5EF4-FFF2-40B4-BE49-F238E27FC236}">
                <a16:creationId xmlns:a16="http://schemas.microsoft.com/office/drawing/2014/main" id="{EEA64D24-F212-324E-8E67-E6F958929683}"/>
              </a:ext>
            </a:extLst>
          </p:cNvPr>
          <p:cNvSpPr/>
          <p:nvPr/>
        </p:nvSpPr>
        <p:spPr>
          <a:xfrm rot="5400000">
            <a:off x="7671928" y="3866639"/>
            <a:ext cx="2002469" cy="1332196"/>
          </a:xfrm>
          <a:prstGeom prst="trapezoid">
            <a:avLst>
              <a:gd name="adj" fmla="val 42885"/>
            </a:avLst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8443911-C815-CD46-9E5E-A70920C8A1DB}"/>
              </a:ext>
            </a:extLst>
          </p:cNvPr>
          <p:cNvSpPr/>
          <p:nvPr/>
        </p:nvSpPr>
        <p:spPr>
          <a:xfrm>
            <a:off x="8007063" y="4178794"/>
            <a:ext cx="13321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2 x 2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Max Pool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AAF2DCE-B1D2-CC4E-8F6D-FC664DB05C4F}"/>
              </a:ext>
            </a:extLst>
          </p:cNvPr>
          <p:cNvSpPr/>
          <p:nvPr/>
        </p:nvSpPr>
        <p:spPr>
          <a:xfrm>
            <a:off x="9544796" y="3652802"/>
            <a:ext cx="1008000" cy="1008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EF4D8EF-9FB5-F54C-B25A-BB7576681E31}"/>
              </a:ext>
            </a:extLst>
          </p:cNvPr>
          <p:cNvSpPr/>
          <p:nvPr/>
        </p:nvSpPr>
        <p:spPr>
          <a:xfrm>
            <a:off x="9697196" y="3805202"/>
            <a:ext cx="1008000" cy="1008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5573202-7CD4-EF48-BE44-53331F5164D5}"/>
              </a:ext>
            </a:extLst>
          </p:cNvPr>
          <p:cNvSpPr/>
          <p:nvPr/>
        </p:nvSpPr>
        <p:spPr>
          <a:xfrm>
            <a:off x="9849596" y="3957602"/>
            <a:ext cx="1008000" cy="1008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21487F3-924A-5B4B-BBD0-BE597D987B88}"/>
              </a:ext>
            </a:extLst>
          </p:cNvPr>
          <p:cNvSpPr/>
          <p:nvPr/>
        </p:nvSpPr>
        <p:spPr>
          <a:xfrm>
            <a:off x="10001996" y="4110002"/>
            <a:ext cx="1008000" cy="1008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B939C7B-1A17-FB41-A5BA-7DF8D58A2BAE}"/>
              </a:ext>
            </a:extLst>
          </p:cNvPr>
          <p:cNvSpPr/>
          <p:nvPr/>
        </p:nvSpPr>
        <p:spPr>
          <a:xfrm>
            <a:off x="10218514" y="5486743"/>
            <a:ext cx="13909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6 x 14 x 14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A9347B7-131B-2E4D-B2FA-24A8DF14E75D}"/>
              </a:ext>
            </a:extLst>
          </p:cNvPr>
          <p:cNvSpPr/>
          <p:nvPr/>
        </p:nvSpPr>
        <p:spPr>
          <a:xfrm>
            <a:off x="6195572" y="6092765"/>
            <a:ext cx="13909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6 x 28 x 28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6A9059D-DD9C-BB4E-9452-8054FA380E9E}"/>
              </a:ext>
            </a:extLst>
          </p:cNvPr>
          <p:cNvSpPr/>
          <p:nvPr/>
        </p:nvSpPr>
        <p:spPr>
          <a:xfrm>
            <a:off x="5644772" y="3823198"/>
            <a:ext cx="2016000" cy="2016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99791E-BD67-9F4D-8BB6-49ED50EFA78A}"/>
              </a:ext>
            </a:extLst>
          </p:cNvPr>
          <p:cNvSpPr/>
          <p:nvPr/>
        </p:nvSpPr>
        <p:spPr>
          <a:xfrm>
            <a:off x="5797172" y="3975598"/>
            <a:ext cx="2016000" cy="2016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B49AED7-4504-B240-B92D-7AB0156959F9}"/>
              </a:ext>
            </a:extLst>
          </p:cNvPr>
          <p:cNvSpPr/>
          <p:nvPr/>
        </p:nvSpPr>
        <p:spPr>
          <a:xfrm>
            <a:off x="10154396" y="4262402"/>
            <a:ext cx="1008000" cy="1008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3799E27-9CA2-984E-9C0C-3EF445D7E6EE}"/>
              </a:ext>
            </a:extLst>
          </p:cNvPr>
          <p:cNvSpPr/>
          <p:nvPr/>
        </p:nvSpPr>
        <p:spPr>
          <a:xfrm>
            <a:off x="10306796" y="4414802"/>
            <a:ext cx="1008000" cy="1008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02AD698A-FED3-6544-BA80-2CCAFBD2723B}"/>
              </a:ext>
            </a:extLst>
          </p:cNvPr>
          <p:cNvSpPr/>
          <p:nvPr/>
        </p:nvSpPr>
        <p:spPr>
          <a:xfrm rot="5400000">
            <a:off x="3132938" y="3719337"/>
            <a:ext cx="2002469" cy="1390929"/>
          </a:xfrm>
          <a:prstGeom prst="trapezoid">
            <a:avLst>
              <a:gd name="adj" fmla="val 30174"/>
            </a:avLst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DB0ABD1-E8C6-2F47-A05F-C538584C41B4}"/>
              </a:ext>
            </a:extLst>
          </p:cNvPr>
          <p:cNvSpPr/>
          <p:nvPr/>
        </p:nvSpPr>
        <p:spPr>
          <a:xfrm>
            <a:off x="3379062" y="4102032"/>
            <a:ext cx="15503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5 x 5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17810166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761BE-4E58-8D49-A437-42C3D6C6C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4b: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72722-7000-8C41-ACBC-2F64E765C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74032"/>
          </a:xfrm>
        </p:spPr>
        <p:txBody>
          <a:bodyPr/>
          <a:lstStyle/>
          <a:p>
            <a:r>
              <a:rPr lang="en-US" dirty="0"/>
              <a:t>You will implement the following CNN architecture in PyTorch. This is the famous LeNet architecture </a:t>
            </a:r>
            <a:r>
              <a:rPr lang="en-US" dirty="0">
                <a:solidFill>
                  <a:srgbClr val="7F7F7F"/>
                </a:solidFill>
              </a:rPr>
              <a:t>(1998)</a:t>
            </a:r>
          </a:p>
        </p:txBody>
      </p:sp>
      <p:sp>
        <p:nvSpPr>
          <p:cNvPr id="40" name="Trapezoid 39">
            <a:extLst>
              <a:ext uri="{FF2B5EF4-FFF2-40B4-BE49-F238E27FC236}">
                <a16:creationId xmlns:a16="http://schemas.microsoft.com/office/drawing/2014/main" id="{EEA64D24-F212-324E-8E67-E6F958929683}"/>
              </a:ext>
            </a:extLst>
          </p:cNvPr>
          <p:cNvSpPr/>
          <p:nvPr/>
        </p:nvSpPr>
        <p:spPr>
          <a:xfrm rot="5400000">
            <a:off x="7704779" y="3784943"/>
            <a:ext cx="2002469" cy="1332196"/>
          </a:xfrm>
          <a:prstGeom prst="trapezoid">
            <a:avLst>
              <a:gd name="adj" fmla="val 42885"/>
            </a:avLst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8443911-C815-CD46-9E5E-A70920C8A1DB}"/>
              </a:ext>
            </a:extLst>
          </p:cNvPr>
          <p:cNvSpPr/>
          <p:nvPr/>
        </p:nvSpPr>
        <p:spPr>
          <a:xfrm>
            <a:off x="8039914" y="4097098"/>
            <a:ext cx="13321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2 x 2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Max Pool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A4FF8B-06C7-4F40-BBE4-AD1F3C0308B1}"/>
              </a:ext>
            </a:extLst>
          </p:cNvPr>
          <p:cNvSpPr/>
          <p:nvPr/>
        </p:nvSpPr>
        <p:spPr>
          <a:xfrm>
            <a:off x="4143390" y="3593475"/>
            <a:ext cx="720000" cy="72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2C10E89-1F75-654E-A825-A45A6197B2F2}"/>
              </a:ext>
            </a:extLst>
          </p:cNvPr>
          <p:cNvSpPr/>
          <p:nvPr/>
        </p:nvSpPr>
        <p:spPr>
          <a:xfrm>
            <a:off x="4295790" y="3745875"/>
            <a:ext cx="720000" cy="72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51A9B1-69B8-1443-86BE-144D2B9BB68A}"/>
              </a:ext>
            </a:extLst>
          </p:cNvPr>
          <p:cNvSpPr/>
          <p:nvPr/>
        </p:nvSpPr>
        <p:spPr>
          <a:xfrm>
            <a:off x="4448190" y="3898275"/>
            <a:ext cx="720000" cy="72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61B408-BCBF-FE47-BEAC-5C1C1383CB76}"/>
              </a:ext>
            </a:extLst>
          </p:cNvPr>
          <p:cNvSpPr/>
          <p:nvPr/>
        </p:nvSpPr>
        <p:spPr>
          <a:xfrm>
            <a:off x="4600590" y="4050675"/>
            <a:ext cx="720000" cy="72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9C90E0D-35EC-444C-93BD-7C981B78F6E0}"/>
              </a:ext>
            </a:extLst>
          </p:cNvPr>
          <p:cNvSpPr/>
          <p:nvPr/>
        </p:nvSpPr>
        <p:spPr>
          <a:xfrm>
            <a:off x="4752990" y="4203075"/>
            <a:ext cx="720000" cy="72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B689B99-24D6-A24B-BA97-E1B858192EA1}"/>
              </a:ext>
            </a:extLst>
          </p:cNvPr>
          <p:cNvSpPr/>
          <p:nvPr/>
        </p:nvSpPr>
        <p:spPr>
          <a:xfrm>
            <a:off x="4905390" y="4355475"/>
            <a:ext cx="720000" cy="72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CAC89C-BA1A-4E4E-BF0F-3AFA22CE12E5}"/>
              </a:ext>
            </a:extLst>
          </p:cNvPr>
          <p:cNvSpPr/>
          <p:nvPr/>
        </p:nvSpPr>
        <p:spPr>
          <a:xfrm>
            <a:off x="5057790" y="4507875"/>
            <a:ext cx="720000" cy="72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B1E33-B7DB-8C48-BDD8-B81473837423}"/>
              </a:ext>
            </a:extLst>
          </p:cNvPr>
          <p:cNvSpPr/>
          <p:nvPr/>
        </p:nvSpPr>
        <p:spPr>
          <a:xfrm>
            <a:off x="5210190" y="4660275"/>
            <a:ext cx="720000" cy="72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3A361B-0A3D-CE43-A894-CA9E145B7BCC}"/>
              </a:ext>
            </a:extLst>
          </p:cNvPr>
          <p:cNvSpPr/>
          <p:nvPr/>
        </p:nvSpPr>
        <p:spPr>
          <a:xfrm>
            <a:off x="5588982" y="5567367"/>
            <a:ext cx="17346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16 x 10 x 10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C072615-D2F0-E840-8573-81E23976E403}"/>
              </a:ext>
            </a:extLst>
          </p:cNvPr>
          <p:cNvSpPr/>
          <p:nvPr/>
        </p:nvSpPr>
        <p:spPr>
          <a:xfrm>
            <a:off x="9561850" y="3704916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925CA4B-98D1-F540-88C2-8B37DAAD4E63}"/>
              </a:ext>
            </a:extLst>
          </p:cNvPr>
          <p:cNvSpPr/>
          <p:nvPr/>
        </p:nvSpPr>
        <p:spPr>
          <a:xfrm>
            <a:off x="9714250" y="3857316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04C5E9D-D5E5-154B-B6F5-44172B56664A}"/>
              </a:ext>
            </a:extLst>
          </p:cNvPr>
          <p:cNvSpPr/>
          <p:nvPr/>
        </p:nvSpPr>
        <p:spPr>
          <a:xfrm>
            <a:off x="9866650" y="4009716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218467F-4CA1-A848-A845-0C2DB8B6CBF0}"/>
              </a:ext>
            </a:extLst>
          </p:cNvPr>
          <p:cNvSpPr/>
          <p:nvPr/>
        </p:nvSpPr>
        <p:spPr>
          <a:xfrm>
            <a:off x="10019050" y="4162116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26A3627-9C51-6B44-A6DC-9EF9E651C414}"/>
              </a:ext>
            </a:extLst>
          </p:cNvPr>
          <p:cNvSpPr/>
          <p:nvPr/>
        </p:nvSpPr>
        <p:spPr>
          <a:xfrm>
            <a:off x="10171450" y="4314516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AF52835-A72A-914E-A8FB-AC3C59E6B784}"/>
              </a:ext>
            </a:extLst>
          </p:cNvPr>
          <p:cNvSpPr/>
          <p:nvPr/>
        </p:nvSpPr>
        <p:spPr>
          <a:xfrm>
            <a:off x="10323850" y="4466916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A24B9D3-01E2-C34B-AFF6-E4B53180B6E4}"/>
              </a:ext>
            </a:extLst>
          </p:cNvPr>
          <p:cNvSpPr/>
          <p:nvPr/>
        </p:nvSpPr>
        <p:spPr>
          <a:xfrm>
            <a:off x="10476250" y="4619316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49B42B9-F585-3345-81AF-0BF34F5739FC}"/>
              </a:ext>
            </a:extLst>
          </p:cNvPr>
          <p:cNvSpPr/>
          <p:nvPr/>
        </p:nvSpPr>
        <p:spPr>
          <a:xfrm>
            <a:off x="10628650" y="4771716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41BE330-D971-0845-9F0D-C539F430216F}"/>
              </a:ext>
            </a:extLst>
          </p:cNvPr>
          <p:cNvSpPr/>
          <p:nvPr/>
        </p:nvSpPr>
        <p:spPr>
          <a:xfrm>
            <a:off x="10545803" y="5343621"/>
            <a:ext cx="13909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16 x 5 x 5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5CEE680-4A20-1648-8DDE-0ADD3BFA3953}"/>
              </a:ext>
            </a:extLst>
          </p:cNvPr>
          <p:cNvSpPr/>
          <p:nvPr/>
        </p:nvSpPr>
        <p:spPr>
          <a:xfrm>
            <a:off x="5786853" y="3529351"/>
            <a:ext cx="720000" cy="72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1103FDC-725A-B84F-918A-5D7651C02AD4}"/>
              </a:ext>
            </a:extLst>
          </p:cNvPr>
          <p:cNvSpPr/>
          <p:nvPr/>
        </p:nvSpPr>
        <p:spPr>
          <a:xfrm>
            <a:off x="5939253" y="3681751"/>
            <a:ext cx="720000" cy="72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4FCEE2-CFA6-1648-BE4D-25F2DCC50967}"/>
              </a:ext>
            </a:extLst>
          </p:cNvPr>
          <p:cNvSpPr/>
          <p:nvPr/>
        </p:nvSpPr>
        <p:spPr>
          <a:xfrm>
            <a:off x="6091653" y="3834151"/>
            <a:ext cx="720000" cy="72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EA4F4A4-1C8B-974D-9F48-D36C60DF338A}"/>
              </a:ext>
            </a:extLst>
          </p:cNvPr>
          <p:cNvSpPr/>
          <p:nvPr/>
        </p:nvSpPr>
        <p:spPr>
          <a:xfrm>
            <a:off x="6244053" y="3986551"/>
            <a:ext cx="720000" cy="72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BB40045-1D29-9040-B734-311682524659}"/>
              </a:ext>
            </a:extLst>
          </p:cNvPr>
          <p:cNvSpPr/>
          <p:nvPr/>
        </p:nvSpPr>
        <p:spPr>
          <a:xfrm>
            <a:off x="6396453" y="4138951"/>
            <a:ext cx="720000" cy="72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AC48CF7-AC55-244B-B904-9EDB30F30E06}"/>
              </a:ext>
            </a:extLst>
          </p:cNvPr>
          <p:cNvSpPr/>
          <p:nvPr/>
        </p:nvSpPr>
        <p:spPr>
          <a:xfrm>
            <a:off x="6548853" y="4291351"/>
            <a:ext cx="720000" cy="72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DD6485B-155A-4A41-B74A-D58CCAD90DE5}"/>
              </a:ext>
            </a:extLst>
          </p:cNvPr>
          <p:cNvSpPr/>
          <p:nvPr/>
        </p:nvSpPr>
        <p:spPr>
          <a:xfrm>
            <a:off x="6701253" y="4443751"/>
            <a:ext cx="720000" cy="72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7031429-9AEE-AF42-B625-2665359CBD09}"/>
              </a:ext>
            </a:extLst>
          </p:cNvPr>
          <p:cNvSpPr/>
          <p:nvPr/>
        </p:nvSpPr>
        <p:spPr>
          <a:xfrm>
            <a:off x="6853653" y="4596151"/>
            <a:ext cx="720000" cy="72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C412E4D-3A57-9A4C-BD79-046AE63D4843}"/>
              </a:ext>
            </a:extLst>
          </p:cNvPr>
          <p:cNvSpPr/>
          <p:nvPr/>
        </p:nvSpPr>
        <p:spPr>
          <a:xfrm>
            <a:off x="10361188" y="3689239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2E8DA0A-1BA7-C745-82E9-C6628AF5B29A}"/>
              </a:ext>
            </a:extLst>
          </p:cNvPr>
          <p:cNvSpPr/>
          <p:nvPr/>
        </p:nvSpPr>
        <p:spPr>
          <a:xfrm>
            <a:off x="10513588" y="3841639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80732E4-6BF5-7E41-9B33-01C527516B66}"/>
              </a:ext>
            </a:extLst>
          </p:cNvPr>
          <p:cNvSpPr/>
          <p:nvPr/>
        </p:nvSpPr>
        <p:spPr>
          <a:xfrm>
            <a:off x="10665988" y="3994039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3DB0D2C-62D1-4A4F-90EC-3110C4F33460}"/>
              </a:ext>
            </a:extLst>
          </p:cNvPr>
          <p:cNvSpPr/>
          <p:nvPr/>
        </p:nvSpPr>
        <p:spPr>
          <a:xfrm>
            <a:off x="10818388" y="4146439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41E7969-8A54-554B-A393-9FF199A44B1D}"/>
              </a:ext>
            </a:extLst>
          </p:cNvPr>
          <p:cNvSpPr/>
          <p:nvPr/>
        </p:nvSpPr>
        <p:spPr>
          <a:xfrm>
            <a:off x="10970788" y="4298839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3DA9A0A-BB4C-D644-8CFB-764C84F035B0}"/>
              </a:ext>
            </a:extLst>
          </p:cNvPr>
          <p:cNvSpPr/>
          <p:nvPr/>
        </p:nvSpPr>
        <p:spPr>
          <a:xfrm>
            <a:off x="11123188" y="4451239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A0B2845-4DFB-6D4E-85F0-DBD2FC8013B2}"/>
              </a:ext>
            </a:extLst>
          </p:cNvPr>
          <p:cNvSpPr/>
          <p:nvPr/>
        </p:nvSpPr>
        <p:spPr>
          <a:xfrm>
            <a:off x="11275588" y="4603639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F2B8062-3637-0D4B-98B7-668520CE2160}"/>
              </a:ext>
            </a:extLst>
          </p:cNvPr>
          <p:cNvSpPr/>
          <p:nvPr/>
        </p:nvSpPr>
        <p:spPr>
          <a:xfrm>
            <a:off x="11427988" y="4756039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665E2E3-A315-9E4E-8769-F1354AF0B16D}"/>
              </a:ext>
            </a:extLst>
          </p:cNvPr>
          <p:cNvSpPr/>
          <p:nvPr/>
        </p:nvSpPr>
        <p:spPr>
          <a:xfrm>
            <a:off x="533739" y="3818916"/>
            <a:ext cx="1008000" cy="1008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9C0BFAF-459C-024D-9BD1-B2FD31D197AA}"/>
              </a:ext>
            </a:extLst>
          </p:cNvPr>
          <p:cNvSpPr/>
          <p:nvPr/>
        </p:nvSpPr>
        <p:spPr>
          <a:xfrm>
            <a:off x="686139" y="3971316"/>
            <a:ext cx="1008000" cy="1008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8DB78F3-58BA-8E47-ACB4-7EEFB4A230B2}"/>
              </a:ext>
            </a:extLst>
          </p:cNvPr>
          <p:cNvSpPr/>
          <p:nvPr/>
        </p:nvSpPr>
        <p:spPr>
          <a:xfrm>
            <a:off x="838539" y="4123716"/>
            <a:ext cx="1008000" cy="1008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AD8167C-DA05-5646-8E47-A27082735239}"/>
              </a:ext>
            </a:extLst>
          </p:cNvPr>
          <p:cNvSpPr/>
          <p:nvPr/>
        </p:nvSpPr>
        <p:spPr>
          <a:xfrm>
            <a:off x="990939" y="4276116"/>
            <a:ext cx="1008000" cy="1008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C4842C5-1F1C-434D-B6EF-54ADF50E25C5}"/>
              </a:ext>
            </a:extLst>
          </p:cNvPr>
          <p:cNvSpPr/>
          <p:nvPr/>
        </p:nvSpPr>
        <p:spPr>
          <a:xfrm>
            <a:off x="1207457" y="5652857"/>
            <a:ext cx="13909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6 x 14 x 14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792F7F9-CC89-B74A-B89C-01DC3EE4DD5D}"/>
              </a:ext>
            </a:extLst>
          </p:cNvPr>
          <p:cNvSpPr/>
          <p:nvPr/>
        </p:nvSpPr>
        <p:spPr>
          <a:xfrm>
            <a:off x="1143339" y="4428516"/>
            <a:ext cx="1008000" cy="1008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C0CCC35-5B1C-5E44-A881-EC6ACB39B5C9}"/>
              </a:ext>
            </a:extLst>
          </p:cNvPr>
          <p:cNvSpPr/>
          <p:nvPr/>
        </p:nvSpPr>
        <p:spPr>
          <a:xfrm>
            <a:off x="1295739" y="4580916"/>
            <a:ext cx="1008000" cy="1008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rapezoid 80">
            <a:extLst>
              <a:ext uri="{FF2B5EF4-FFF2-40B4-BE49-F238E27FC236}">
                <a16:creationId xmlns:a16="http://schemas.microsoft.com/office/drawing/2014/main" id="{EED2CAEB-32E4-954F-BE76-7B9B723F8DA6}"/>
              </a:ext>
            </a:extLst>
          </p:cNvPr>
          <p:cNvSpPr/>
          <p:nvPr/>
        </p:nvSpPr>
        <p:spPr>
          <a:xfrm rot="5400000">
            <a:off x="2235137" y="3810975"/>
            <a:ext cx="2002469" cy="1390929"/>
          </a:xfrm>
          <a:prstGeom prst="trapezoid">
            <a:avLst>
              <a:gd name="adj" fmla="val 30174"/>
            </a:avLst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D67D49A-FDD9-254B-9689-700CFFF61914}"/>
              </a:ext>
            </a:extLst>
          </p:cNvPr>
          <p:cNvSpPr/>
          <p:nvPr/>
        </p:nvSpPr>
        <p:spPr>
          <a:xfrm>
            <a:off x="2481261" y="4193670"/>
            <a:ext cx="15503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5 x 5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29987600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761BE-4E58-8D49-A437-42C3D6C6C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4b: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72722-7000-8C41-ACBC-2F64E765C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74032"/>
          </a:xfrm>
        </p:spPr>
        <p:txBody>
          <a:bodyPr/>
          <a:lstStyle/>
          <a:p>
            <a:r>
              <a:rPr lang="en-US" dirty="0"/>
              <a:t>You will implement the following CNN architecture in PyTorch. This is the famous LeNet architecture </a:t>
            </a:r>
            <a:r>
              <a:rPr lang="en-US" dirty="0">
                <a:solidFill>
                  <a:srgbClr val="7F7F7F"/>
                </a:solidFill>
              </a:rPr>
              <a:t>(1998)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34ED586-60A3-074D-B1DC-A5DB1A54F22A}"/>
              </a:ext>
            </a:extLst>
          </p:cNvPr>
          <p:cNvSpPr/>
          <p:nvPr/>
        </p:nvSpPr>
        <p:spPr>
          <a:xfrm>
            <a:off x="233292" y="3601225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06AACCC-3A3F-6849-BF85-D5810B65D2AF}"/>
              </a:ext>
            </a:extLst>
          </p:cNvPr>
          <p:cNvSpPr/>
          <p:nvPr/>
        </p:nvSpPr>
        <p:spPr>
          <a:xfrm>
            <a:off x="385692" y="3753625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1C2915C-828A-FE4E-8763-5FBDDD5DEFB4}"/>
              </a:ext>
            </a:extLst>
          </p:cNvPr>
          <p:cNvSpPr/>
          <p:nvPr/>
        </p:nvSpPr>
        <p:spPr>
          <a:xfrm>
            <a:off x="538092" y="3906025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CF94267-0F44-0342-8BCA-8E07C974D69A}"/>
              </a:ext>
            </a:extLst>
          </p:cNvPr>
          <p:cNvSpPr/>
          <p:nvPr/>
        </p:nvSpPr>
        <p:spPr>
          <a:xfrm>
            <a:off x="690492" y="4058425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CA8D23-10EA-8041-83BA-0C181883FFA7}"/>
              </a:ext>
            </a:extLst>
          </p:cNvPr>
          <p:cNvSpPr/>
          <p:nvPr/>
        </p:nvSpPr>
        <p:spPr>
          <a:xfrm>
            <a:off x="842892" y="4210825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524285E-37CA-5F4D-8FFB-B94C3A92D053}"/>
              </a:ext>
            </a:extLst>
          </p:cNvPr>
          <p:cNvSpPr/>
          <p:nvPr/>
        </p:nvSpPr>
        <p:spPr>
          <a:xfrm>
            <a:off x="995292" y="4363225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A275DFF-961D-364B-8BA4-3470CF4D31B9}"/>
              </a:ext>
            </a:extLst>
          </p:cNvPr>
          <p:cNvSpPr/>
          <p:nvPr/>
        </p:nvSpPr>
        <p:spPr>
          <a:xfrm>
            <a:off x="1147692" y="4515625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9D0BFC2-42CA-3B47-92F7-3A0F6FD10F27}"/>
              </a:ext>
            </a:extLst>
          </p:cNvPr>
          <p:cNvSpPr/>
          <p:nvPr/>
        </p:nvSpPr>
        <p:spPr>
          <a:xfrm>
            <a:off x="1300092" y="4668025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F2EBFED-301B-494D-98A8-4D5619CB8DCE}"/>
              </a:ext>
            </a:extLst>
          </p:cNvPr>
          <p:cNvSpPr/>
          <p:nvPr/>
        </p:nvSpPr>
        <p:spPr>
          <a:xfrm>
            <a:off x="1126765" y="5348584"/>
            <a:ext cx="13909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16 x 5 x 5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9FF0EC7-C484-8F45-993E-D7EF67512E7A}"/>
              </a:ext>
            </a:extLst>
          </p:cNvPr>
          <p:cNvSpPr/>
          <p:nvPr/>
        </p:nvSpPr>
        <p:spPr>
          <a:xfrm>
            <a:off x="1032630" y="3585548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E2D5B22-C319-1B4F-A405-E5B053B46B1B}"/>
              </a:ext>
            </a:extLst>
          </p:cNvPr>
          <p:cNvSpPr/>
          <p:nvPr/>
        </p:nvSpPr>
        <p:spPr>
          <a:xfrm>
            <a:off x="1185030" y="3737948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5BF7615-F9AA-1845-B069-8E1664BFC3CC}"/>
              </a:ext>
            </a:extLst>
          </p:cNvPr>
          <p:cNvSpPr/>
          <p:nvPr/>
        </p:nvSpPr>
        <p:spPr>
          <a:xfrm>
            <a:off x="1337430" y="3890348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738195B-7EA2-4840-843C-1C71408D57F6}"/>
              </a:ext>
            </a:extLst>
          </p:cNvPr>
          <p:cNvSpPr/>
          <p:nvPr/>
        </p:nvSpPr>
        <p:spPr>
          <a:xfrm>
            <a:off x="1489830" y="4042748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52885C5-E904-E14D-BE4F-EDDB5C90E456}"/>
              </a:ext>
            </a:extLst>
          </p:cNvPr>
          <p:cNvSpPr/>
          <p:nvPr/>
        </p:nvSpPr>
        <p:spPr>
          <a:xfrm>
            <a:off x="1642230" y="4195148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6379345-C66F-0244-A1E6-4C3FEE005D0A}"/>
              </a:ext>
            </a:extLst>
          </p:cNvPr>
          <p:cNvSpPr/>
          <p:nvPr/>
        </p:nvSpPr>
        <p:spPr>
          <a:xfrm>
            <a:off x="1794630" y="4347548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7FDAE5A-560F-6847-8AC4-A732B77A02B7}"/>
              </a:ext>
            </a:extLst>
          </p:cNvPr>
          <p:cNvSpPr/>
          <p:nvPr/>
        </p:nvSpPr>
        <p:spPr>
          <a:xfrm>
            <a:off x="1947030" y="4499948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75BC0DC-FC15-4849-AB28-56FE1395721A}"/>
              </a:ext>
            </a:extLst>
          </p:cNvPr>
          <p:cNvSpPr/>
          <p:nvPr/>
        </p:nvSpPr>
        <p:spPr>
          <a:xfrm>
            <a:off x="2099430" y="4652348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157ACF8B-5679-3549-B846-42FCABA7827A}"/>
              </a:ext>
            </a:extLst>
          </p:cNvPr>
          <p:cNvCxnSpPr>
            <a:cxnSpLocks/>
          </p:cNvCxnSpPr>
          <p:nvPr/>
        </p:nvCxnSpPr>
        <p:spPr>
          <a:xfrm>
            <a:off x="2375219" y="4267506"/>
            <a:ext cx="977286" cy="16497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Rectangle 245">
            <a:extLst>
              <a:ext uri="{FF2B5EF4-FFF2-40B4-BE49-F238E27FC236}">
                <a16:creationId xmlns:a16="http://schemas.microsoft.com/office/drawing/2014/main" id="{B6F87482-1A25-024E-AE69-CE76FABA72DD}"/>
              </a:ext>
            </a:extLst>
          </p:cNvPr>
          <p:cNvSpPr/>
          <p:nvPr/>
        </p:nvSpPr>
        <p:spPr>
          <a:xfrm>
            <a:off x="2480997" y="3942571"/>
            <a:ext cx="8064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flatten</a:t>
            </a:r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5868823B-DD18-9D4E-90B2-300E7D352F6F}"/>
              </a:ext>
            </a:extLst>
          </p:cNvPr>
          <p:cNvSpPr/>
          <p:nvPr/>
        </p:nvSpPr>
        <p:spPr>
          <a:xfrm>
            <a:off x="3506297" y="3608498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84202186-5731-3641-8BEB-939DABB0B5B5}"/>
              </a:ext>
            </a:extLst>
          </p:cNvPr>
          <p:cNvSpPr/>
          <p:nvPr/>
        </p:nvSpPr>
        <p:spPr>
          <a:xfrm>
            <a:off x="3490529" y="5296436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DE06DA61-5363-DA41-86E9-76889C67C7CC}"/>
              </a:ext>
            </a:extLst>
          </p:cNvPr>
          <p:cNvSpPr/>
          <p:nvPr/>
        </p:nvSpPr>
        <p:spPr>
          <a:xfrm>
            <a:off x="3506297" y="2834592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0AD2413E-B592-4649-BFB1-2DE0FBDDB100}"/>
              </a:ext>
            </a:extLst>
          </p:cNvPr>
          <p:cNvSpPr/>
          <p:nvPr/>
        </p:nvSpPr>
        <p:spPr>
          <a:xfrm>
            <a:off x="3491058" y="5992145"/>
            <a:ext cx="5850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120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949AF2F9-12FE-8B47-85DF-49C089A9A9C6}"/>
              </a:ext>
            </a:extLst>
          </p:cNvPr>
          <p:cNvGrpSpPr/>
          <p:nvPr/>
        </p:nvGrpSpPr>
        <p:grpSpPr>
          <a:xfrm>
            <a:off x="3763197" y="4429685"/>
            <a:ext cx="69695" cy="528199"/>
            <a:chOff x="2571253" y="3553422"/>
            <a:chExt cx="69695" cy="528199"/>
          </a:xfrm>
        </p:grpSpPr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8AA92D8A-6735-D34E-946F-68F9F2447871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2D526D58-C783-2C40-8795-136B63FCC82B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16163D7D-71AE-4D4B-A625-7A7163C2B4C7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5" name="Trapezoid 254">
            <a:extLst>
              <a:ext uri="{FF2B5EF4-FFF2-40B4-BE49-F238E27FC236}">
                <a16:creationId xmlns:a16="http://schemas.microsoft.com/office/drawing/2014/main" id="{54FD4882-5A9D-8546-B671-74445C4F263E}"/>
              </a:ext>
            </a:extLst>
          </p:cNvPr>
          <p:cNvSpPr/>
          <p:nvPr/>
        </p:nvSpPr>
        <p:spPr>
          <a:xfrm rot="5400000">
            <a:off x="3712170" y="3713188"/>
            <a:ext cx="2738816" cy="1332196"/>
          </a:xfrm>
          <a:prstGeom prst="trapezoid">
            <a:avLst>
              <a:gd name="adj" fmla="val 42885"/>
            </a:avLst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7F1E3C9D-883C-7E4E-AFC7-6811A0410906}"/>
              </a:ext>
            </a:extLst>
          </p:cNvPr>
          <p:cNvSpPr/>
          <p:nvPr/>
        </p:nvSpPr>
        <p:spPr>
          <a:xfrm>
            <a:off x="4415479" y="3976730"/>
            <a:ext cx="13321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Fully Connected</a:t>
            </a:r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B71AFD38-4EC7-5A4A-9E24-EB7A607ECA69}"/>
              </a:ext>
            </a:extLst>
          </p:cNvPr>
          <p:cNvSpPr/>
          <p:nvPr/>
        </p:nvSpPr>
        <p:spPr>
          <a:xfrm>
            <a:off x="5990004" y="2982208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2977F2B7-22C1-534B-99EA-0326789183C5}"/>
              </a:ext>
            </a:extLst>
          </p:cNvPr>
          <p:cNvSpPr/>
          <p:nvPr/>
        </p:nvSpPr>
        <p:spPr>
          <a:xfrm>
            <a:off x="5990004" y="5217483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234DED33-D713-2040-9EFF-16BDED79F4D4}"/>
              </a:ext>
            </a:extLst>
          </p:cNvPr>
          <p:cNvGrpSpPr/>
          <p:nvPr/>
        </p:nvGrpSpPr>
        <p:grpSpPr>
          <a:xfrm>
            <a:off x="6262368" y="4128127"/>
            <a:ext cx="69695" cy="528199"/>
            <a:chOff x="2571253" y="3553422"/>
            <a:chExt cx="69695" cy="528199"/>
          </a:xfrm>
        </p:grpSpPr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D9299A0C-BE62-7844-806B-BBAC7ED709F0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7C2338C5-AAC8-6740-ACD9-DA33554350DE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7FAB4BB9-4EAB-8C4C-8596-0F4EB67AB8D2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3" name="Rectangle 262">
            <a:extLst>
              <a:ext uri="{FF2B5EF4-FFF2-40B4-BE49-F238E27FC236}">
                <a16:creationId xmlns:a16="http://schemas.microsoft.com/office/drawing/2014/main" id="{8DA739C0-2157-BD4F-8397-131F2C7FCB11}"/>
              </a:ext>
            </a:extLst>
          </p:cNvPr>
          <p:cNvSpPr/>
          <p:nvPr/>
        </p:nvSpPr>
        <p:spPr>
          <a:xfrm>
            <a:off x="6096000" y="5807498"/>
            <a:ext cx="5850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84</a:t>
            </a:r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0057CA6F-C614-E545-BC7F-5DF02BA9178A}"/>
              </a:ext>
            </a:extLst>
          </p:cNvPr>
          <p:cNvSpPr/>
          <p:nvPr/>
        </p:nvSpPr>
        <p:spPr>
          <a:xfrm>
            <a:off x="11216202" y="3407860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A1A6CD36-8BAE-F94A-A563-889124E69ED8}"/>
              </a:ext>
            </a:extLst>
          </p:cNvPr>
          <p:cNvSpPr/>
          <p:nvPr/>
        </p:nvSpPr>
        <p:spPr>
          <a:xfrm>
            <a:off x="11216202" y="5101752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6D231E8E-F26B-0441-9742-98CDDE21C792}"/>
              </a:ext>
            </a:extLst>
          </p:cNvPr>
          <p:cNvGrpSpPr/>
          <p:nvPr/>
        </p:nvGrpSpPr>
        <p:grpSpPr>
          <a:xfrm>
            <a:off x="11462297" y="4257270"/>
            <a:ext cx="69695" cy="528199"/>
            <a:chOff x="2571253" y="3553422"/>
            <a:chExt cx="69695" cy="528199"/>
          </a:xfrm>
        </p:grpSpPr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C37E9120-D68B-8344-8F86-0665F0636D1E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12EA42D6-6292-4F40-A57B-3BC88EDB2571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23FD2EDD-AB64-1C46-BBB4-73762F0B6C86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BF62315E-3A10-FA4E-A425-A8C721956DB1}"/>
                  </a:ext>
                </a:extLst>
              </p:cNvPr>
              <p:cNvSpPr txBox="1"/>
              <p:nvPr/>
            </p:nvSpPr>
            <p:spPr>
              <a:xfrm>
                <a:off x="11280647" y="3483364"/>
                <a:ext cx="4283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BF62315E-3A10-FA4E-A425-A8C721956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0647" y="3483364"/>
                <a:ext cx="428322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7" name="TextBox 296">
                <a:extLst>
                  <a:ext uri="{FF2B5EF4-FFF2-40B4-BE49-F238E27FC236}">
                    <a16:creationId xmlns:a16="http://schemas.microsoft.com/office/drawing/2014/main" id="{5133C308-3C26-AD41-A113-02B5849F10EF}"/>
                  </a:ext>
                </a:extLst>
              </p:cNvPr>
              <p:cNvSpPr txBox="1"/>
              <p:nvPr/>
            </p:nvSpPr>
            <p:spPr>
              <a:xfrm>
                <a:off x="11224557" y="5189636"/>
                <a:ext cx="50457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7" name="TextBox 296">
                <a:extLst>
                  <a:ext uri="{FF2B5EF4-FFF2-40B4-BE49-F238E27FC236}">
                    <a16:creationId xmlns:a16="http://schemas.microsoft.com/office/drawing/2014/main" id="{5133C308-3C26-AD41-A113-02B5849F1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4557" y="5189636"/>
                <a:ext cx="50457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8" name="Trapezoid 297">
            <a:extLst>
              <a:ext uri="{FF2B5EF4-FFF2-40B4-BE49-F238E27FC236}">
                <a16:creationId xmlns:a16="http://schemas.microsoft.com/office/drawing/2014/main" id="{8C0558B3-731F-9149-BF5B-15C087EDD7A6}"/>
              </a:ext>
            </a:extLst>
          </p:cNvPr>
          <p:cNvSpPr/>
          <p:nvPr/>
        </p:nvSpPr>
        <p:spPr>
          <a:xfrm rot="5400000">
            <a:off x="6234836" y="3785882"/>
            <a:ext cx="2375364" cy="1265086"/>
          </a:xfrm>
          <a:prstGeom prst="trapezoid">
            <a:avLst>
              <a:gd name="adj" fmla="val 30800"/>
            </a:avLst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4166A40C-7784-7C45-8DB9-E36FAC521BC9}"/>
              </a:ext>
            </a:extLst>
          </p:cNvPr>
          <p:cNvSpPr/>
          <p:nvPr/>
        </p:nvSpPr>
        <p:spPr>
          <a:xfrm>
            <a:off x="8484978" y="3375759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45A223B9-B730-2C4C-B42D-8DFA160D067D}"/>
              </a:ext>
            </a:extLst>
          </p:cNvPr>
          <p:cNvSpPr/>
          <p:nvPr/>
        </p:nvSpPr>
        <p:spPr>
          <a:xfrm>
            <a:off x="8484978" y="5069651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3D9A8BF3-34B6-7A44-B365-2554483BD66A}"/>
              </a:ext>
            </a:extLst>
          </p:cNvPr>
          <p:cNvGrpSpPr/>
          <p:nvPr/>
        </p:nvGrpSpPr>
        <p:grpSpPr>
          <a:xfrm>
            <a:off x="8731073" y="4225169"/>
            <a:ext cx="69695" cy="528199"/>
            <a:chOff x="2571253" y="3553422"/>
            <a:chExt cx="69695" cy="528199"/>
          </a:xfrm>
        </p:grpSpPr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CD485F6B-5471-CF4B-9763-81ED2AF238F1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0734438F-88F9-0849-B9C1-7F30F5656979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D7BA3B42-9488-9A48-8AB8-B991C4B04B87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D5C50241-3EF9-894D-9CA5-7BE05FCF8214}"/>
                  </a:ext>
                </a:extLst>
              </p:cNvPr>
              <p:cNvSpPr txBox="1"/>
              <p:nvPr/>
            </p:nvSpPr>
            <p:spPr>
              <a:xfrm>
                <a:off x="8549423" y="3451263"/>
                <a:ext cx="4283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D5C50241-3EF9-894D-9CA5-7BE05FCF8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9423" y="3451263"/>
                <a:ext cx="428322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61420A90-9CAF-5440-BA60-020476527679}"/>
                  </a:ext>
                </a:extLst>
              </p:cNvPr>
              <p:cNvSpPr txBox="1"/>
              <p:nvPr/>
            </p:nvSpPr>
            <p:spPr>
              <a:xfrm>
                <a:off x="8493333" y="5157535"/>
                <a:ext cx="50457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61420A90-9CAF-5440-BA60-020476527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3333" y="5157535"/>
                <a:ext cx="50457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" name="TextBox 306">
            <a:extLst>
              <a:ext uri="{FF2B5EF4-FFF2-40B4-BE49-F238E27FC236}">
                <a16:creationId xmlns:a16="http://schemas.microsoft.com/office/drawing/2014/main" id="{AC2B6769-63CA-F74B-95D1-978CFC797C9A}"/>
              </a:ext>
            </a:extLst>
          </p:cNvPr>
          <p:cNvSpPr txBox="1"/>
          <p:nvPr/>
        </p:nvSpPr>
        <p:spPr>
          <a:xfrm>
            <a:off x="6573017" y="3999662"/>
            <a:ext cx="1699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  <a:ea typeface="Cambria Math" panose="02040503050406030204" pitchFamily="18" charset="0"/>
              </a:rPr>
              <a:t>Fully Connected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08" name="Trapezoid 307">
            <a:extLst>
              <a:ext uri="{FF2B5EF4-FFF2-40B4-BE49-F238E27FC236}">
                <a16:creationId xmlns:a16="http://schemas.microsoft.com/office/drawing/2014/main" id="{790E7A96-7398-9D42-9E5C-B44EBB9A587A}"/>
              </a:ext>
            </a:extLst>
          </p:cNvPr>
          <p:cNvSpPr/>
          <p:nvPr/>
        </p:nvSpPr>
        <p:spPr>
          <a:xfrm rot="5400000">
            <a:off x="9171447" y="3759836"/>
            <a:ext cx="1882006" cy="1474318"/>
          </a:xfrm>
          <a:prstGeom prst="trapezoid">
            <a:avLst>
              <a:gd name="adj" fmla="val 0"/>
            </a:avLst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96785926-F3FC-B841-A446-6EA0F4F2126B}"/>
                  </a:ext>
                </a:extLst>
              </p:cNvPr>
              <p:cNvSpPr txBox="1"/>
              <p:nvPr/>
            </p:nvSpPr>
            <p:spPr>
              <a:xfrm>
                <a:off x="9527214" y="4296940"/>
                <a:ext cx="147431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Softmax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(∙)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96785926-F3FC-B841-A446-6EA0F4F21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214" y="4296940"/>
                <a:ext cx="1474317" cy="400110"/>
              </a:xfrm>
              <a:prstGeom prst="rect">
                <a:avLst/>
              </a:prstGeom>
              <a:blipFill>
                <a:blip r:embed="rId6"/>
                <a:stretch>
                  <a:fillRect l="-4274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69340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909C4-561A-9B45-AFE0-643EFEAA2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4b: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E9915-FAEB-AC42-9AA7-3FE0FE5A6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to implement an MLP architecture that can classify handwritten digits. Attempt to get over 80%</a:t>
            </a:r>
          </a:p>
          <a:p>
            <a:pPr lvl="1"/>
            <a:r>
              <a:rPr lang="en-US" dirty="0"/>
              <a:t>This should not be too difficult</a:t>
            </a:r>
          </a:p>
          <a:p>
            <a:endParaRPr lang="en-US" dirty="0"/>
          </a:p>
          <a:p>
            <a:r>
              <a:rPr lang="en-US" dirty="0"/>
              <a:t>Analyze the number of parameters your MLP required compared to the CNN</a:t>
            </a:r>
          </a:p>
        </p:txBody>
      </p:sp>
    </p:spTree>
    <p:extLst>
      <p:ext uri="{BB962C8B-B14F-4D97-AF65-F5344CB8AC3E}">
        <p14:creationId xmlns:p14="http://schemas.microsoft.com/office/powerpoint/2010/main" val="3894313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7907D-A8DA-4140-BACB-D9B3303F8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Recognition: Inputs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2856D-D833-4A4C-82C4-DD2ABFBFC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7343"/>
            <a:ext cx="10515600" cy="1841651"/>
          </a:xfrm>
        </p:spPr>
        <p:txBody>
          <a:bodyPr/>
          <a:lstStyle/>
          <a:p>
            <a:r>
              <a:rPr lang="en-US" dirty="0"/>
              <a:t>An image is a 3D array of pixel values</a:t>
            </a:r>
          </a:p>
          <a:p>
            <a:pPr lvl="1"/>
            <a:r>
              <a:rPr lang="en-US" dirty="0"/>
              <a:t>The values either range from 0 to 255 or 0 to 1 </a:t>
            </a:r>
            <a:r>
              <a:rPr lang="en-US" sz="2000" dirty="0">
                <a:solidFill>
                  <a:srgbClr val="7F7F7F"/>
                </a:solidFill>
              </a:rPr>
              <a:t>(depending on the image format)</a:t>
            </a:r>
          </a:p>
          <a:p>
            <a:pPr lvl="1"/>
            <a:r>
              <a:rPr lang="en-US" dirty="0"/>
              <a:t>Height and Width are the obvious 2 dimensions</a:t>
            </a:r>
          </a:p>
          <a:p>
            <a:pPr lvl="1"/>
            <a:r>
              <a:rPr lang="en-US" dirty="0"/>
              <a:t>Each pixel has 3 different channels: Red, Green, and Blue </a:t>
            </a:r>
            <a:r>
              <a:rPr lang="en-US" dirty="0">
                <a:solidFill>
                  <a:srgbClr val="7F7F7F"/>
                </a:solidFill>
              </a:rPr>
              <a:t>(the 3</a:t>
            </a:r>
            <a:r>
              <a:rPr lang="en-US" baseline="30000" dirty="0">
                <a:solidFill>
                  <a:srgbClr val="7F7F7F"/>
                </a:solidFill>
              </a:rPr>
              <a:t>rd</a:t>
            </a:r>
            <a:r>
              <a:rPr lang="en-US" dirty="0">
                <a:solidFill>
                  <a:srgbClr val="7F7F7F"/>
                </a:solidFill>
              </a:rPr>
              <a:t> dimension)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A625FC-F0A1-E54B-9932-F42AAEBA3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979" y="3574772"/>
            <a:ext cx="2087854" cy="26080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22CEBD-5E08-D846-8B3E-71C253B0A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735" y="3574771"/>
            <a:ext cx="2087853" cy="26080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1E0B9F-DE47-434F-8BF7-7A82DD8C2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4490" y="3574771"/>
            <a:ext cx="2087853" cy="2608046"/>
          </a:xfrm>
          <a:prstGeom prst="rect">
            <a:avLst/>
          </a:prstGeom>
        </p:spPr>
      </p:pic>
      <p:pic>
        <p:nvPicPr>
          <p:cNvPr id="14" name="Picture 13" descr="A dog sitting on top of a wooden table&#10;&#10;Description automatically generated">
            <a:extLst>
              <a:ext uri="{FF2B5EF4-FFF2-40B4-BE49-F238E27FC236}">
                <a16:creationId xmlns:a16="http://schemas.microsoft.com/office/drawing/2014/main" id="{32D59A8F-6686-2B45-B466-092C0EF48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72" y="3574772"/>
            <a:ext cx="2087854" cy="260727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C33A64-3AD0-6648-A118-A6CFA7043349}"/>
              </a:ext>
            </a:extLst>
          </p:cNvPr>
          <p:cNvCxnSpPr>
            <a:cxnSpLocks/>
          </p:cNvCxnSpPr>
          <p:nvPr/>
        </p:nvCxnSpPr>
        <p:spPr>
          <a:xfrm>
            <a:off x="3431260" y="4952203"/>
            <a:ext cx="114917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840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8D400-B1DE-6B4F-93CD-28C66DE08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Recognition: Naïve Approach</a:t>
            </a:r>
          </a:p>
        </p:txBody>
      </p:sp>
      <p:pic>
        <p:nvPicPr>
          <p:cNvPr id="4" name="Picture 3" descr="A dog sitting on top of a wooden table&#10;&#10;Description automatically generated">
            <a:extLst>
              <a:ext uri="{FF2B5EF4-FFF2-40B4-BE49-F238E27FC236}">
                <a16:creationId xmlns:a16="http://schemas.microsoft.com/office/drawing/2014/main" id="{C6DF89F6-9CBF-9447-8C87-663298EAE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146" y="2461768"/>
            <a:ext cx="2087854" cy="26072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16F393-966F-2F4B-A8FE-FBC1D8B535EE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4008146" y="3765404"/>
            <a:ext cx="208785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74CF99E-6599-C04E-90E9-3A77A66F4650}"/>
              </a:ext>
            </a:extLst>
          </p:cNvPr>
          <p:cNvCxnSpPr>
            <a:cxnSpLocks/>
            <a:stCxn id="4" idx="0"/>
            <a:endCxn id="4" idx="2"/>
          </p:cNvCxnSpPr>
          <p:nvPr/>
        </p:nvCxnSpPr>
        <p:spPr>
          <a:xfrm>
            <a:off x="5052073" y="2461768"/>
            <a:ext cx="0" cy="260727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410108-3532-2944-A6C5-07A61EEE507C}"/>
              </a:ext>
            </a:extLst>
          </p:cNvPr>
          <p:cNvCxnSpPr>
            <a:cxnSpLocks/>
          </p:cNvCxnSpPr>
          <p:nvPr/>
        </p:nvCxnSpPr>
        <p:spPr>
          <a:xfrm>
            <a:off x="6563116" y="3778898"/>
            <a:ext cx="114917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dog sitting on top of a wooden table&#10;&#10;Description automatically generated">
            <a:extLst>
              <a:ext uri="{FF2B5EF4-FFF2-40B4-BE49-F238E27FC236}">
                <a16:creationId xmlns:a16="http://schemas.microsoft.com/office/drawing/2014/main" id="{3BBAC638-D8A0-CD49-BB3A-43EDD5B778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959" b="50000"/>
          <a:stretch/>
        </p:blipFill>
        <p:spPr>
          <a:xfrm>
            <a:off x="8146322" y="1559131"/>
            <a:ext cx="855917" cy="970959"/>
          </a:xfrm>
          <a:prstGeom prst="rect">
            <a:avLst/>
          </a:prstGeom>
        </p:spPr>
      </p:pic>
      <p:pic>
        <p:nvPicPr>
          <p:cNvPr id="15" name="Picture 14" descr="A dog sitting on top of a wooden table&#10;&#10;Description automatically generated">
            <a:extLst>
              <a:ext uri="{FF2B5EF4-FFF2-40B4-BE49-F238E27FC236}">
                <a16:creationId xmlns:a16="http://schemas.microsoft.com/office/drawing/2014/main" id="{E0C5C59E-2E4C-624A-80E3-D3F2C79A7D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960" t="49159"/>
          <a:stretch/>
        </p:blipFill>
        <p:spPr>
          <a:xfrm>
            <a:off x="8200279" y="4911214"/>
            <a:ext cx="841737" cy="970958"/>
          </a:xfrm>
          <a:prstGeom prst="rect">
            <a:avLst/>
          </a:prstGeom>
        </p:spPr>
      </p:pic>
      <p:pic>
        <p:nvPicPr>
          <p:cNvPr id="16" name="Picture 15" descr="A dog sitting on top of a wooden table&#10;&#10;Description automatically generated">
            <a:extLst>
              <a:ext uri="{FF2B5EF4-FFF2-40B4-BE49-F238E27FC236}">
                <a16:creationId xmlns:a16="http://schemas.microsoft.com/office/drawing/2014/main" id="{FEE073F1-2170-2D43-88CD-725842B80D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44961"/>
          <a:stretch/>
        </p:blipFill>
        <p:spPr>
          <a:xfrm>
            <a:off x="8177139" y="3797016"/>
            <a:ext cx="855898" cy="970962"/>
          </a:xfrm>
          <a:prstGeom prst="rect">
            <a:avLst/>
          </a:prstGeom>
        </p:spPr>
      </p:pic>
      <p:pic>
        <p:nvPicPr>
          <p:cNvPr id="17" name="Picture 16" descr="A dog sitting on top of a wooden table&#10;&#10;Description automatically generated">
            <a:extLst>
              <a:ext uri="{FF2B5EF4-FFF2-40B4-BE49-F238E27FC236}">
                <a16:creationId xmlns:a16="http://schemas.microsoft.com/office/drawing/2014/main" id="{2FA6435A-7AEA-C542-BA31-CD1661A376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959" b="50000"/>
          <a:stretch/>
        </p:blipFill>
        <p:spPr>
          <a:xfrm>
            <a:off x="8186097" y="2685728"/>
            <a:ext cx="855919" cy="97096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E2C1A23-23A7-FF4B-AD99-BCEE323F7191}"/>
              </a:ext>
            </a:extLst>
          </p:cNvPr>
          <p:cNvCxnSpPr>
            <a:cxnSpLocks/>
          </p:cNvCxnSpPr>
          <p:nvPr/>
        </p:nvCxnSpPr>
        <p:spPr>
          <a:xfrm>
            <a:off x="9344416" y="3793427"/>
            <a:ext cx="114917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A50646EE-8CCA-9546-BE47-E6595886FC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463" b="49463"/>
          <a:stretch/>
        </p:blipFill>
        <p:spPr>
          <a:xfrm>
            <a:off x="10861284" y="1143018"/>
            <a:ext cx="279549" cy="349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E23CBE3-2441-5C49-BCFC-AF80F2A683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879" t="-522" r="-416" b="49985"/>
          <a:stretch/>
        </p:blipFill>
        <p:spPr>
          <a:xfrm>
            <a:off x="10896444" y="2476454"/>
            <a:ext cx="276890" cy="34587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7CECC9E-9B83-4748-819D-52F9D2C575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1" t="49787" r="-538" b="-324"/>
          <a:stretch/>
        </p:blipFill>
        <p:spPr>
          <a:xfrm>
            <a:off x="10881507" y="5223754"/>
            <a:ext cx="276890" cy="34587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6F8D130-8762-834F-91EA-3066834F2E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950" r="49463" b="-487"/>
          <a:stretch/>
        </p:blipFill>
        <p:spPr>
          <a:xfrm>
            <a:off x="10878881" y="3840754"/>
            <a:ext cx="276890" cy="34587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17940B5-4A4C-0A4C-A98C-FE953469DD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000" b="49174"/>
          <a:stretch/>
        </p:blipFill>
        <p:spPr>
          <a:xfrm>
            <a:off x="10863943" y="1567975"/>
            <a:ext cx="276890" cy="35159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95CE931-0BE1-5E4C-80E8-A9B6B5649C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968" b="49176"/>
          <a:stretch/>
        </p:blipFill>
        <p:spPr>
          <a:xfrm>
            <a:off x="10881507" y="2929738"/>
            <a:ext cx="276889" cy="35135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804DBDA-AD91-2C45-9B97-C2573A1737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174" r="50000"/>
          <a:stretch/>
        </p:blipFill>
        <p:spPr>
          <a:xfrm>
            <a:off x="10865826" y="4299519"/>
            <a:ext cx="275007" cy="3492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F0579F4-8249-1F4E-AD14-0A4F207925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000" t="49174"/>
          <a:stretch/>
        </p:blipFill>
        <p:spPr>
          <a:xfrm>
            <a:off x="10881507" y="5682519"/>
            <a:ext cx="272391" cy="34587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44B6645-ADCA-034A-8E3F-A85E6C3DBC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8292" b="49174"/>
          <a:stretch/>
        </p:blipFill>
        <p:spPr>
          <a:xfrm>
            <a:off x="10878881" y="1995323"/>
            <a:ext cx="294453" cy="36153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DAF7669-B804-7846-8CFD-DE3C1C5EACB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292" b="49174"/>
          <a:stretch/>
        </p:blipFill>
        <p:spPr>
          <a:xfrm>
            <a:off x="10873171" y="3354411"/>
            <a:ext cx="282600" cy="34698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26AA6C6-C771-C743-8126-51FA8BD4F05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9174" r="48292"/>
          <a:stretch/>
        </p:blipFill>
        <p:spPr>
          <a:xfrm>
            <a:off x="10864003" y="4767978"/>
            <a:ext cx="276830" cy="3399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A6E6254-C84C-3F4D-8A4E-2F60CC4A62B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292" t="49174"/>
          <a:stretch/>
        </p:blipFill>
        <p:spPr>
          <a:xfrm>
            <a:off x="10854482" y="6141284"/>
            <a:ext cx="286351" cy="351591"/>
          </a:xfrm>
          <a:prstGeom prst="rect">
            <a:avLst/>
          </a:prstGeom>
        </p:spPr>
      </p:pic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810FAAC3-15EE-FA4E-9527-282C54204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073" y="3442098"/>
            <a:ext cx="2909326" cy="673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We take the 3D image and flatten it to a 1D input</a:t>
            </a:r>
          </a:p>
        </p:txBody>
      </p:sp>
    </p:spTree>
    <p:extLst>
      <p:ext uri="{BB962C8B-B14F-4D97-AF65-F5344CB8AC3E}">
        <p14:creationId xmlns:p14="http://schemas.microsoft.com/office/powerpoint/2010/main" val="2566010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D525-9831-1743-86BE-7A0C0F2EF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Image Recognition: Naïve Approach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42B9C0-74CF-7C46-BF70-2CFFF71EA6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463" b="49463"/>
          <a:stretch/>
        </p:blipFill>
        <p:spPr>
          <a:xfrm>
            <a:off x="1438989" y="1143018"/>
            <a:ext cx="279549" cy="349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B61827-80AD-1D4D-B554-DC9F046BAD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79" t="-522" r="-416" b="49985"/>
          <a:stretch/>
        </p:blipFill>
        <p:spPr>
          <a:xfrm>
            <a:off x="1474149" y="2476454"/>
            <a:ext cx="276890" cy="3458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978618-5FCD-4D47-BC35-EA9CEADF32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1" t="49787" r="-538" b="-324"/>
          <a:stretch/>
        </p:blipFill>
        <p:spPr>
          <a:xfrm>
            <a:off x="1459212" y="5223754"/>
            <a:ext cx="276890" cy="3458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2B01F4-5D9F-2A40-BA6C-8B37A61E4E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950" r="49463" b="-487"/>
          <a:stretch/>
        </p:blipFill>
        <p:spPr>
          <a:xfrm>
            <a:off x="1456586" y="3840754"/>
            <a:ext cx="276890" cy="3458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233F2EE-D8B4-1048-ACB4-19F3EDC827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 b="49174"/>
          <a:stretch/>
        </p:blipFill>
        <p:spPr>
          <a:xfrm>
            <a:off x="1441648" y="1567975"/>
            <a:ext cx="276890" cy="3515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AE63D5-F96C-554B-8E59-68E4AFB51B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68" b="49176"/>
          <a:stretch/>
        </p:blipFill>
        <p:spPr>
          <a:xfrm>
            <a:off x="1459212" y="2929738"/>
            <a:ext cx="276889" cy="351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413A632-EA82-CC40-847D-44FCBB20D4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174" r="50000"/>
          <a:stretch/>
        </p:blipFill>
        <p:spPr>
          <a:xfrm>
            <a:off x="1443531" y="4299519"/>
            <a:ext cx="275007" cy="349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1D16B62-379E-024D-B9C8-0194909C97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49174"/>
          <a:stretch/>
        </p:blipFill>
        <p:spPr>
          <a:xfrm>
            <a:off x="1459212" y="5682519"/>
            <a:ext cx="272391" cy="3458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F47DE90-8A53-E743-B093-4AAD7F0836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292" b="49174"/>
          <a:stretch/>
        </p:blipFill>
        <p:spPr>
          <a:xfrm>
            <a:off x="1456586" y="1995323"/>
            <a:ext cx="294453" cy="3615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2332BFE-78BD-DE49-84EA-742DCD8613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292" b="49174"/>
          <a:stretch/>
        </p:blipFill>
        <p:spPr>
          <a:xfrm>
            <a:off x="1450876" y="3354411"/>
            <a:ext cx="282600" cy="3469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FA8C9EE-B46F-3044-9F84-235858DD40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174" r="48292"/>
          <a:stretch/>
        </p:blipFill>
        <p:spPr>
          <a:xfrm>
            <a:off x="1441708" y="4767978"/>
            <a:ext cx="276830" cy="3399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2248A78-DEC7-A54E-BD39-9D112710D3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292" t="49174"/>
          <a:stretch/>
        </p:blipFill>
        <p:spPr>
          <a:xfrm>
            <a:off x="1432187" y="6141284"/>
            <a:ext cx="286351" cy="35159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F30B6CA-B760-E74D-B898-461A04B31B2A}"/>
              </a:ext>
            </a:extLst>
          </p:cNvPr>
          <p:cNvSpPr txBox="1"/>
          <p:nvPr/>
        </p:nvSpPr>
        <p:spPr>
          <a:xfrm>
            <a:off x="4092017" y="3640699"/>
            <a:ext cx="2003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a typeface="Cambria Math" panose="02040503050406030204" pitchFamily="18" charset="0"/>
              </a:rPr>
              <a:t>MLP</a:t>
            </a:r>
            <a:endParaRPr lang="en-US" sz="2000" b="0" dirty="0">
              <a:solidFill>
                <a:schemeClr val="bg1"/>
              </a:solidFill>
              <a:ea typeface="Cambria Math" panose="02040503050406030204" pitchFamily="18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6C89F51-AE94-2044-B420-4CEF1DB4CF8B}"/>
              </a:ext>
            </a:extLst>
          </p:cNvPr>
          <p:cNvSpPr/>
          <p:nvPr/>
        </p:nvSpPr>
        <p:spPr>
          <a:xfrm>
            <a:off x="6949717" y="3004239"/>
            <a:ext cx="1519237" cy="1519237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625DA14-1BD6-184B-B6B9-7026698847A8}"/>
              </a:ext>
            </a:extLst>
          </p:cNvPr>
          <p:cNvCxnSpPr>
            <a:cxnSpLocks/>
            <a:stCxn id="40" idx="6"/>
            <a:endCxn id="34" idx="2"/>
          </p:cNvCxnSpPr>
          <p:nvPr/>
        </p:nvCxnSpPr>
        <p:spPr>
          <a:xfrm>
            <a:off x="5529988" y="3763858"/>
            <a:ext cx="1419729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B2A19FA-257E-B044-A849-2CC52B954E8C}"/>
              </a:ext>
            </a:extLst>
          </p:cNvPr>
          <p:cNvCxnSpPr>
            <a:cxnSpLocks/>
            <a:stCxn id="34" idx="6"/>
          </p:cNvCxnSpPr>
          <p:nvPr/>
        </p:nvCxnSpPr>
        <p:spPr>
          <a:xfrm>
            <a:off x="8468954" y="3763858"/>
            <a:ext cx="93784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D9558F8-7C05-7744-8ACB-B89CD33F0E72}"/>
                  </a:ext>
                </a:extLst>
              </p:cNvPr>
              <p:cNvSpPr txBox="1"/>
              <p:nvPr/>
            </p:nvSpPr>
            <p:spPr>
              <a:xfrm>
                <a:off x="7264635" y="3450088"/>
                <a:ext cx="889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(∙)</m:t>
                      </m:r>
                    </m:oMath>
                  </m:oMathPara>
                </a14:m>
                <a:endParaRPr lang="en-US" sz="9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D9558F8-7C05-7744-8ACB-B89CD33F0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635" y="3450088"/>
                <a:ext cx="889400" cy="584775"/>
              </a:xfrm>
              <a:prstGeom prst="rect">
                <a:avLst/>
              </a:prstGeom>
              <a:blipFill>
                <a:blip r:embed="rId5"/>
                <a:stretch>
                  <a:fillRect r="-9859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8A9BD08-214A-E448-A40A-AF2E272881EB}"/>
                  </a:ext>
                </a:extLst>
              </p:cNvPr>
              <p:cNvSpPr txBox="1"/>
              <p:nvPr/>
            </p:nvSpPr>
            <p:spPr>
              <a:xfrm>
                <a:off x="9523950" y="3468593"/>
                <a:ext cx="3565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8A9BD08-214A-E448-A40A-AF2E27288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3950" y="3468593"/>
                <a:ext cx="356536" cy="523220"/>
              </a:xfrm>
              <a:prstGeom prst="rect">
                <a:avLst/>
              </a:prstGeom>
              <a:blipFill>
                <a:blip r:embed="rId6"/>
                <a:stretch>
                  <a:fillRect l="-6897" t="-4762" r="-13793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4BF59C-656E-EB42-8416-DE2890AD059A}"/>
                  </a:ext>
                </a:extLst>
              </p:cNvPr>
              <p:cNvSpPr txBox="1"/>
              <p:nvPr/>
            </p:nvSpPr>
            <p:spPr>
              <a:xfrm>
                <a:off x="10935482" y="3502712"/>
                <a:ext cx="3565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40FF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rgbClr val="FF40FF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4BF59C-656E-EB42-8416-DE2890AD0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5482" y="3502712"/>
                <a:ext cx="356536" cy="523220"/>
              </a:xfrm>
              <a:prstGeom prst="rect">
                <a:avLst/>
              </a:prstGeom>
              <a:blipFill>
                <a:blip r:embed="rId7"/>
                <a:stretch>
                  <a:fillRect l="-6897" r="-13793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FA4A8FE9-18CD-494D-AD48-F5D44FFAD377}"/>
              </a:ext>
            </a:extLst>
          </p:cNvPr>
          <p:cNvSpPr/>
          <p:nvPr/>
        </p:nvSpPr>
        <p:spPr>
          <a:xfrm>
            <a:off x="4010751" y="3004239"/>
            <a:ext cx="1519237" cy="1519237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680A468-8839-CE4D-8984-DECFC2475BD8}"/>
              </a:ext>
            </a:extLst>
          </p:cNvPr>
          <p:cNvCxnSpPr>
            <a:cxnSpLocks/>
            <a:stCxn id="18" idx="3"/>
            <a:endCxn id="40" idx="2"/>
          </p:cNvCxnSpPr>
          <p:nvPr/>
        </p:nvCxnSpPr>
        <p:spPr>
          <a:xfrm>
            <a:off x="1718538" y="1743771"/>
            <a:ext cx="2292213" cy="20200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DDB98FF-C7F1-2645-ABD6-ADFFB0843916}"/>
              </a:ext>
            </a:extLst>
          </p:cNvPr>
          <p:cNvCxnSpPr>
            <a:cxnSpLocks/>
            <a:stCxn id="14" idx="3"/>
            <a:endCxn id="40" idx="2"/>
          </p:cNvCxnSpPr>
          <p:nvPr/>
        </p:nvCxnSpPr>
        <p:spPr>
          <a:xfrm>
            <a:off x="1718538" y="1317618"/>
            <a:ext cx="2292213" cy="2446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E51A88D-C2B2-F244-A383-DE5EDE3F6CB7}"/>
              </a:ext>
            </a:extLst>
          </p:cNvPr>
          <p:cNvSpPr txBox="1"/>
          <p:nvPr/>
        </p:nvSpPr>
        <p:spPr>
          <a:xfrm>
            <a:off x="4511323" y="3304410"/>
            <a:ext cx="518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∑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6C2010A-9A42-1C40-952C-E5C9A69E3217}"/>
              </a:ext>
            </a:extLst>
          </p:cNvPr>
          <p:cNvCxnSpPr>
            <a:cxnSpLocks/>
            <a:stCxn id="22" idx="3"/>
            <a:endCxn id="40" idx="2"/>
          </p:cNvCxnSpPr>
          <p:nvPr/>
        </p:nvCxnSpPr>
        <p:spPr>
          <a:xfrm>
            <a:off x="1751039" y="2176093"/>
            <a:ext cx="2259712" cy="1587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9F8DB72-A3A1-1A4C-9F32-1AB6AF873675}"/>
              </a:ext>
            </a:extLst>
          </p:cNvPr>
          <p:cNvCxnSpPr>
            <a:cxnSpLocks/>
            <a:stCxn id="15" idx="3"/>
            <a:endCxn id="40" idx="2"/>
          </p:cNvCxnSpPr>
          <p:nvPr/>
        </p:nvCxnSpPr>
        <p:spPr>
          <a:xfrm>
            <a:off x="1751039" y="2649393"/>
            <a:ext cx="2259712" cy="11144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45ABE88-03F8-8245-ABF0-3E68E86D1A45}"/>
              </a:ext>
            </a:extLst>
          </p:cNvPr>
          <p:cNvCxnSpPr>
            <a:cxnSpLocks/>
            <a:stCxn id="19" idx="3"/>
            <a:endCxn id="40" idx="2"/>
          </p:cNvCxnSpPr>
          <p:nvPr/>
        </p:nvCxnSpPr>
        <p:spPr>
          <a:xfrm>
            <a:off x="1736101" y="3105418"/>
            <a:ext cx="2274650" cy="6584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7B091B7-D951-2647-B720-9CCF879A6FC5}"/>
              </a:ext>
            </a:extLst>
          </p:cNvPr>
          <p:cNvCxnSpPr>
            <a:cxnSpLocks/>
            <a:stCxn id="23" idx="3"/>
            <a:endCxn id="40" idx="2"/>
          </p:cNvCxnSpPr>
          <p:nvPr/>
        </p:nvCxnSpPr>
        <p:spPr>
          <a:xfrm>
            <a:off x="1733476" y="3527904"/>
            <a:ext cx="2277275" cy="2359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BA73F11-B264-2F4B-BAF6-DE66D3A50DAE}"/>
              </a:ext>
            </a:extLst>
          </p:cNvPr>
          <p:cNvCxnSpPr>
            <a:cxnSpLocks/>
            <a:stCxn id="17" idx="3"/>
            <a:endCxn id="40" idx="2"/>
          </p:cNvCxnSpPr>
          <p:nvPr/>
        </p:nvCxnSpPr>
        <p:spPr>
          <a:xfrm flipV="1">
            <a:off x="1733476" y="3763858"/>
            <a:ext cx="2277275" cy="2498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CF66315-26AF-C546-B20A-4CCE9E4232BD}"/>
              </a:ext>
            </a:extLst>
          </p:cNvPr>
          <p:cNvCxnSpPr>
            <a:cxnSpLocks/>
            <a:stCxn id="20" idx="3"/>
            <a:endCxn id="40" idx="2"/>
          </p:cNvCxnSpPr>
          <p:nvPr/>
        </p:nvCxnSpPr>
        <p:spPr>
          <a:xfrm flipV="1">
            <a:off x="1718538" y="3763858"/>
            <a:ext cx="2292213" cy="7102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15355C7-B0E3-9542-98C2-FE54711B7FB0}"/>
              </a:ext>
            </a:extLst>
          </p:cNvPr>
          <p:cNvCxnSpPr>
            <a:cxnSpLocks/>
            <a:stCxn id="24" idx="3"/>
            <a:endCxn id="40" idx="2"/>
          </p:cNvCxnSpPr>
          <p:nvPr/>
        </p:nvCxnSpPr>
        <p:spPr>
          <a:xfrm flipV="1">
            <a:off x="1718538" y="3763858"/>
            <a:ext cx="2292213" cy="11740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3838C25-79EC-E74A-9028-A24667F5AC85}"/>
              </a:ext>
            </a:extLst>
          </p:cNvPr>
          <p:cNvCxnSpPr>
            <a:cxnSpLocks/>
            <a:stCxn id="16" idx="3"/>
            <a:endCxn id="40" idx="2"/>
          </p:cNvCxnSpPr>
          <p:nvPr/>
        </p:nvCxnSpPr>
        <p:spPr>
          <a:xfrm flipV="1">
            <a:off x="1736102" y="3763858"/>
            <a:ext cx="2274649" cy="16328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E3DA014-4180-B344-9FC9-E393811C0EF9}"/>
              </a:ext>
            </a:extLst>
          </p:cNvPr>
          <p:cNvCxnSpPr>
            <a:cxnSpLocks/>
            <a:stCxn id="21" idx="3"/>
            <a:endCxn id="40" idx="2"/>
          </p:cNvCxnSpPr>
          <p:nvPr/>
        </p:nvCxnSpPr>
        <p:spPr>
          <a:xfrm flipV="1">
            <a:off x="1731603" y="3763858"/>
            <a:ext cx="2279148" cy="2091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FFC4560-74B9-494E-83E3-3B0479E96967}"/>
              </a:ext>
            </a:extLst>
          </p:cNvPr>
          <p:cNvCxnSpPr>
            <a:cxnSpLocks/>
            <a:stCxn id="25" idx="3"/>
            <a:endCxn id="40" idx="2"/>
          </p:cNvCxnSpPr>
          <p:nvPr/>
        </p:nvCxnSpPr>
        <p:spPr>
          <a:xfrm flipV="1">
            <a:off x="1718538" y="3763858"/>
            <a:ext cx="2292213" cy="25532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E36595D-1FB5-2B43-8CB9-8A5E2B9C7F4D}"/>
                  </a:ext>
                </a:extLst>
              </p:cNvPr>
              <p:cNvSpPr txBox="1"/>
              <p:nvPr/>
            </p:nvSpPr>
            <p:spPr>
              <a:xfrm>
                <a:off x="6030560" y="3225298"/>
                <a:ext cx="3250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E36595D-1FB5-2B43-8CB9-8A5E2B9C7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560" y="3225298"/>
                <a:ext cx="325096" cy="523220"/>
              </a:xfrm>
              <a:prstGeom prst="rect">
                <a:avLst/>
              </a:prstGeom>
              <a:blipFill>
                <a:blip r:embed="rId8"/>
                <a:stretch>
                  <a:fillRect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ectangle 80">
            <a:extLst>
              <a:ext uri="{FF2B5EF4-FFF2-40B4-BE49-F238E27FC236}">
                <a16:creationId xmlns:a16="http://schemas.microsoft.com/office/drawing/2014/main" id="{20748419-5954-4D4F-9F4A-B7868459CDC4}"/>
              </a:ext>
            </a:extLst>
          </p:cNvPr>
          <p:cNvSpPr/>
          <p:nvPr/>
        </p:nvSpPr>
        <p:spPr>
          <a:xfrm>
            <a:off x="7994139" y="5492944"/>
            <a:ext cx="33596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What are the potential Problems with this approach?</a:t>
            </a:r>
          </a:p>
        </p:txBody>
      </p:sp>
    </p:spTree>
    <p:extLst>
      <p:ext uri="{BB962C8B-B14F-4D97-AF65-F5344CB8AC3E}">
        <p14:creationId xmlns:p14="http://schemas.microsoft.com/office/powerpoint/2010/main" val="3725659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D525-9831-1743-86BE-7A0C0F2EF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Image Recognition: Naïve Approach #2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42B9C0-74CF-7C46-BF70-2CFFF71EA6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463" b="49463"/>
          <a:stretch/>
        </p:blipFill>
        <p:spPr>
          <a:xfrm>
            <a:off x="1438989" y="1143018"/>
            <a:ext cx="279549" cy="349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B61827-80AD-1D4D-B554-DC9F046BAD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79" t="-522" r="-416" b="49985"/>
          <a:stretch/>
        </p:blipFill>
        <p:spPr>
          <a:xfrm>
            <a:off x="1474149" y="2476454"/>
            <a:ext cx="276890" cy="3458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978618-5FCD-4D47-BC35-EA9CEADF32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1" t="49787" r="-538" b="-324"/>
          <a:stretch/>
        </p:blipFill>
        <p:spPr>
          <a:xfrm>
            <a:off x="1459212" y="5223754"/>
            <a:ext cx="276890" cy="3458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2B01F4-5D9F-2A40-BA6C-8B37A61E4E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950" r="49463" b="-487"/>
          <a:stretch/>
        </p:blipFill>
        <p:spPr>
          <a:xfrm>
            <a:off x="1456586" y="3840754"/>
            <a:ext cx="276890" cy="3458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233F2EE-D8B4-1048-ACB4-19F3EDC827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 b="49174"/>
          <a:stretch/>
        </p:blipFill>
        <p:spPr>
          <a:xfrm>
            <a:off x="1441648" y="1567975"/>
            <a:ext cx="276890" cy="3515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AE63D5-F96C-554B-8E59-68E4AFB51B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68" b="49176"/>
          <a:stretch/>
        </p:blipFill>
        <p:spPr>
          <a:xfrm>
            <a:off x="1459212" y="2929738"/>
            <a:ext cx="276889" cy="351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413A632-EA82-CC40-847D-44FCBB20D4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174" r="50000"/>
          <a:stretch/>
        </p:blipFill>
        <p:spPr>
          <a:xfrm>
            <a:off x="1443531" y="4299519"/>
            <a:ext cx="275007" cy="349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1D16B62-379E-024D-B9C8-0194909C97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49174"/>
          <a:stretch/>
        </p:blipFill>
        <p:spPr>
          <a:xfrm>
            <a:off x="1459212" y="5682519"/>
            <a:ext cx="272391" cy="3458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F47DE90-8A53-E743-B093-4AAD7F0836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292" b="49174"/>
          <a:stretch/>
        </p:blipFill>
        <p:spPr>
          <a:xfrm>
            <a:off x="1456586" y="1995323"/>
            <a:ext cx="294453" cy="3615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2332BFE-78BD-DE49-84EA-742DCD8613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292" b="49174"/>
          <a:stretch/>
        </p:blipFill>
        <p:spPr>
          <a:xfrm>
            <a:off x="1450876" y="3354411"/>
            <a:ext cx="282600" cy="3469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FA8C9EE-B46F-3044-9F84-235858DD40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174" r="48292"/>
          <a:stretch/>
        </p:blipFill>
        <p:spPr>
          <a:xfrm>
            <a:off x="1441708" y="4767978"/>
            <a:ext cx="276830" cy="3399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2248A78-DEC7-A54E-BD39-9D112710D3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292" t="49174"/>
          <a:stretch/>
        </p:blipFill>
        <p:spPr>
          <a:xfrm>
            <a:off x="1432187" y="6141284"/>
            <a:ext cx="286351" cy="3515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8A9BD08-214A-E448-A40A-AF2E272881EB}"/>
                  </a:ext>
                </a:extLst>
              </p:cNvPr>
              <p:cNvSpPr txBox="1"/>
              <p:nvPr/>
            </p:nvSpPr>
            <p:spPr>
              <a:xfrm>
                <a:off x="8967346" y="3510082"/>
                <a:ext cx="3565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8A9BD08-214A-E448-A40A-AF2E27288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346" y="3510082"/>
                <a:ext cx="356536" cy="523220"/>
              </a:xfrm>
              <a:prstGeom prst="rect">
                <a:avLst/>
              </a:prstGeom>
              <a:blipFill>
                <a:blip r:embed="rId5"/>
                <a:stretch>
                  <a:fillRect l="-6897" t="-7143" r="-13793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4BF59C-656E-EB42-8416-DE2890AD059A}"/>
                  </a:ext>
                </a:extLst>
              </p:cNvPr>
              <p:cNvSpPr txBox="1"/>
              <p:nvPr/>
            </p:nvSpPr>
            <p:spPr>
              <a:xfrm>
                <a:off x="10378878" y="3544201"/>
                <a:ext cx="3565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40FF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rgbClr val="FF40FF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4BF59C-656E-EB42-8416-DE2890AD0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8878" y="3544201"/>
                <a:ext cx="356536" cy="523220"/>
              </a:xfrm>
              <a:prstGeom prst="rect">
                <a:avLst/>
              </a:prstGeom>
              <a:blipFill>
                <a:blip r:embed="rId6"/>
                <a:stretch>
                  <a:fillRect l="-6897" r="-13793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ectangle 80">
            <a:extLst>
              <a:ext uri="{FF2B5EF4-FFF2-40B4-BE49-F238E27FC236}">
                <a16:creationId xmlns:a16="http://schemas.microsoft.com/office/drawing/2014/main" id="{20748419-5954-4D4F-9F4A-B7868459CDC4}"/>
              </a:ext>
            </a:extLst>
          </p:cNvPr>
          <p:cNvSpPr/>
          <p:nvPr/>
        </p:nvSpPr>
        <p:spPr>
          <a:xfrm>
            <a:off x="7994139" y="5492944"/>
            <a:ext cx="33596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What are the potential Problems with this approach?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2CD5F24-D791-C547-8AE3-B25FA10E6D6E}"/>
              </a:ext>
            </a:extLst>
          </p:cNvPr>
          <p:cNvSpPr/>
          <p:nvPr/>
        </p:nvSpPr>
        <p:spPr>
          <a:xfrm>
            <a:off x="3868819" y="2689812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AF11790-BFB8-074B-9A5E-6FCB17B9556B}"/>
              </a:ext>
            </a:extLst>
          </p:cNvPr>
          <p:cNvSpPr/>
          <p:nvPr/>
        </p:nvSpPr>
        <p:spPr>
          <a:xfrm>
            <a:off x="3868819" y="4383704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91124A9-DFC8-EC40-8F0D-5EB8CAD2FC83}"/>
              </a:ext>
            </a:extLst>
          </p:cNvPr>
          <p:cNvGrpSpPr/>
          <p:nvPr/>
        </p:nvGrpSpPr>
        <p:grpSpPr>
          <a:xfrm>
            <a:off x="4114914" y="3539222"/>
            <a:ext cx="69695" cy="528199"/>
            <a:chOff x="2571253" y="3553422"/>
            <a:chExt cx="69695" cy="528199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B2C93FD-57E0-2A4C-B33C-4C9E907C00EE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C1B314C-BD48-4C44-8831-5C2100DA6A3F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DBD4F67-3CA3-B04B-960C-4650DAAA7D41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B1C962C-41CB-A042-B6D5-56A4DCC1347C}"/>
                  </a:ext>
                </a:extLst>
              </p:cNvPr>
              <p:cNvSpPr txBox="1"/>
              <p:nvPr/>
            </p:nvSpPr>
            <p:spPr>
              <a:xfrm>
                <a:off x="3933264" y="2765316"/>
                <a:ext cx="428322" cy="399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B1C962C-41CB-A042-B6D5-56A4DCC13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264" y="2765316"/>
                <a:ext cx="428322" cy="399853"/>
              </a:xfrm>
              <a:prstGeom prst="rect">
                <a:avLst/>
              </a:prstGeom>
              <a:blipFill>
                <a:blip r:embed="rId7"/>
                <a:stretch>
                  <a:fillRect r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5BCCC33-B3A9-294E-A74A-8859F460E876}"/>
                  </a:ext>
                </a:extLst>
              </p:cNvPr>
              <p:cNvSpPr txBox="1"/>
              <p:nvPr/>
            </p:nvSpPr>
            <p:spPr>
              <a:xfrm>
                <a:off x="3868819" y="4440229"/>
                <a:ext cx="428322" cy="444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sSup>
                            <m:sSupPr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5BCCC33-B3A9-294E-A74A-8859F460E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819" y="4440229"/>
                <a:ext cx="428322" cy="444161"/>
              </a:xfrm>
              <a:prstGeom prst="rect">
                <a:avLst/>
              </a:prstGeom>
              <a:blipFill>
                <a:blip r:embed="rId8"/>
                <a:stretch>
                  <a:fillRect r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23A2ACD1-F15C-DF4C-BBF0-5DF8A3EBCBF1}"/>
              </a:ext>
            </a:extLst>
          </p:cNvPr>
          <p:cNvSpPr/>
          <p:nvPr/>
        </p:nvSpPr>
        <p:spPr>
          <a:xfrm>
            <a:off x="6358860" y="2689812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D4356BC-9DBE-794C-9B26-6890FD9AC109}"/>
              </a:ext>
            </a:extLst>
          </p:cNvPr>
          <p:cNvSpPr/>
          <p:nvPr/>
        </p:nvSpPr>
        <p:spPr>
          <a:xfrm>
            <a:off x="6358860" y="4383704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5CD01CD-48B7-D44A-9D74-DABE16CF246A}"/>
              </a:ext>
            </a:extLst>
          </p:cNvPr>
          <p:cNvGrpSpPr/>
          <p:nvPr/>
        </p:nvGrpSpPr>
        <p:grpSpPr>
          <a:xfrm>
            <a:off x="6604955" y="3539222"/>
            <a:ext cx="69695" cy="528199"/>
            <a:chOff x="2571253" y="3553422"/>
            <a:chExt cx="69695" cy="528199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95E7532-301E-0C4F-AEF9-1CEE55B71D88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9A2CF0E-929C-BE4F-B972-7A491B4E5E80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69F538E-50FD-834B-8FBF-AF7E26571658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7B745A7-DCA9-534E-B501-268ADE8F0C62}"/>
                  </a:ext>
                </a:extLst>
              </p:cNvPr>
              <p:cNvSpPr txBox="1"/>
              <p:nvPr/>
            </p:nvSpPr>
            <p:spPr>
              <a:xfrm>
                <a:off x="6423305" y="2765316"/>
                <a:ext cx="428322" cy="399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7B745A7-DCA9-534E-B501-268ADE8F0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305" y="2765316"/>
                <a:ext cx="428322" cy="399853"/>
              </a:xfrm>
              <a:prstGeom prst="rect">
                <a:avLst/>
              </a:prstGeom>
              <a:blipFill>
                <a:blip r:embed="rId9"/>
                <a:stretch>
                  <a:fillRect r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800C4C1-5D1D-EA4C-BA31-CAEADE4633AF}"/>
                  </a:ext>
                </a:extLst>
              </p:cNvPr>
              <p:cNvSpPr txBox="1"/>
              <p:nvPr/>
            </p:nvSpPr>
            <p:spPr>
              <a:xfrm>
                <a:off x="6358860" y="4440229"/>
                <a:ext cx="428322" cy="444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sSup>
                            <m:sSupPr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800C4C1-5D1D-EA4C-BA31-CAEADE463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860" y="4440229"/>
                <a:ext cx="428322" cy="444161"/>
              </a:xfrm>
              <a:prstGeom prst="rect">
                <a:avLst/>
              </a:prstGeom>
              <a:blipFill>
                <a:blip r:embed="rId10"/>
                <a:stretch>
                  <a:fillRect r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rapezoid 65">
            <a:extLst>
              <a:ext uri="{FF2B5EF4-FFF2-40B4-BE49-F238E27FC236}">
                <a16:creationId xmlns:a16="http://schemas.microsoft.com/office/drawing/2014/main" id="{250D139D-EEFC-A140-A94C-6E98D026043F}"/>
              </a:ext>
            </a:extLst>
          </p:cNvPr>
          <p:cNvSpPr/>
          <p:nvPr/>
        </p:nvSpPr>
        <p:spPr>
          <a:xfrm rot="5400000">
            <a:off x="223550" y="3111832"/>
            <a:ext cx="5205700" cy="1421760"/>
          </a:xfrm>
          <a:prstGeom prst="trapezoid">
            <a:avLst>
              <a:gd name="adj" fmla="val 116940"/>
            </a:avLst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rapezoid 68">
            <a:extLst>
              <a:ext uri="{FF2B5EF4-FFF2-40B4-BE49-F238E27FC236}">
                <a16:creationId xmlns:a16="http://schemas.microsoft.com/office/drawing/2014/main" id="{D7593DFB-D0EE-0447-959E-467EC116D69F}"/>
              </a:ext>
            </a:extLst>
          </p:cNvPr>
          <p:cNvSpPr/>
          <p:nvPr/>
        </p:nvSpPr>
        <p:spPr>
          <a:xfrm rot="5400000">
            <a:off x="6942000" y="3052978"/>
            <a:ext cx="1874255" cy="1421760"/>
          </a:xfrm>
          <a:prstGeom prst="trapezoid">
            <a:avLst>
              <a:gd name="adj" fmla="val 65913"/>
            </a:avLst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C501A0B-6604-8A47-A82D-A4DC43A41084}"/>
              </a:ext>
            </a:extLst>
          </p:cNvPr>
          <p:cNvSpPr txBox="1"/>
          <p:nvPr/>
        </p:nvSpPr>
        <p:spPr>
          <a:xfrm>
            <a:off x="1991411" y="3359535"/>
            <a:ext cx="1699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  <a:ea typeface="Cambria Math" panose="02040503050406030204" pitchFamily="18" charset="0"/>
              </a:rPr>
              <a:t>Fully Connected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8237881-9937-E447-8EC3-F736B3A23631}"/>
              </a:ext>
            </a:extLst>
          </p:cNvPr>
          <p:cNvSpPr txBox="1"/>
          <p:nvPr/>
        </p:nvSpPr>
        <p:spPr>
          <a:xfrm>
            <a:off x="7163648" y="3285440"/>
            <a:ext cx="1491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ea typeface="Cambria Math" panose="02040503050406030204" pitchFamily="18" charset="0"/>
              </a:rPr>
              <a:t>   Fully Connected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583D7E4-4EF8-9F45-8DC2-9B448218C162}"/>
              </a:ext>
            </a:extLst>
          </p:cNvPr>
          <p:cNvGrpSpPr/>
          <p:nvPr/>
        </p:nvGrpSpPr>
        <p:grpSpPr>
          <a:xfrm rot="5400000">
            <a:off x="5372882" y="3542440"/>
            <a:ext cx="69695" cy="528199"/>
            <a:chOff x="2571253" y="3553422"/>
            <a:chExt cx="69695" cy="528199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39925BB-1CD1-9248-96BA-1CC41C18490B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2F9EB0B-91F0-2840-A840-654007FF1CFD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1A419BC-8F79-6549-83FF-55C3905EAACC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9210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7218A-EBFA-D64B-B220-B068052B9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Recognition: Naïve Approach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79F72-3DBE-5D40-B869-048FBBEB2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83097"/>
          </a:xfrm>
        </p:spPr>
        <p:txBody>
          <a:bodyPr/>
          <a:lstStyle/>
          <a:p>
            <a:r>
              <a:rPr lang="en-US" dirty="0"/>
              <a:t>Too Many Parameters!</a:t>
            </a:r>
          </a:p>
        </p:txBody>
      </p:sp>
      <p:pic>
        <p:nvPicPr>
          <p:cNvPr id="4" name="Picture 3" descr="A dog sitting on top of a wooden table&#10;&#10;Description automatically generated">
            <a:extLst>
              <a:ext uri="{FF2B5EF4-FFF2-40B4-BE49-F238E27FC236}">
                <a16:creationId xmlns:a16="http://schemas.microsoft.com/office/drawing/2014/main" id="{6FE69EDB-AF8E-A14A-96EC-A82957E5D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638" y="2697658"/>
            <a:ext cx="2087854" cy="2607271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F998D486-5180-C54F-B76F-AD5F7F273405}"/>
              </a:ext>
            </a:extLst>
          </p:cNvPr>
          <p:cNvSpPr/>
          <p:nvPr/>
        </p:nvSpPr>
        <p:spPr>
          <a:xfrm>
            <a:off x="1590261" y="2729084"/>
            <a:ext cx="583096" cy="2544417"/>
          </a:xfrm>
          <a:prstGeom prst="leftBrace">
            <a:avLst>
              <a:gd name="adj1" fmla="val 58333"/>
              <a:gd name="adj2" fmla="val 50000"/>
            </a:avLst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06C40A6-E568-6841-8B34-065BC4599EFD}"/>
              </a:ext>
            </a:extLst>
          </p:cNvPr>
          <p:cNvSpPr/>
          <p:nvPr/>
        </p:nvSpPr>
        <p:spPr>
          <a:xfrm rot="16200000">
            <a:off x="3309019" y="4697020"/>
            <a:ext cx="583096" cy="2087855"/>
          </a:xfrm>
          <a:prstGeom prst="leftBrace">
            <a:avLst>
              <a:gd name="adj1" fmla="val 58333"/>
              <a:gd name="adj2" fmla="val 50000"/>
            </a:avLst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7B8B2D-2922-2E40-86EE-3078AA1CC6FE}"/>
              </a:ext>
            </a:extLst>
          </p:cNvPr>
          <p:cNvSpPr/>
          <p:nvPr/>
        </p:nvSpPr>
        <p:spPr>
          <a:xfrm>
            <a:off x="808667" y="3801237"/>
            <a:ext cx="7815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1024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16D1D6-931D-1949-9757-314EBF3DC536}"/>
              </a:ext>
            </a:extLst>
          </p:cNvPr>
          <p:cNvSpPr/>
          <p:nvPr/>
        </p:nvSpPr>
        <p:spPr>
          <a:xfrm>
            <a:off x="3317013" y="6088898"/>
            <a:ext cx="6466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820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BC31E79-01BF-D946-A8CD-D09EA5CF2FBF}"/>
                  </a:ext>
                </a:extLst>
              </p:cNvPr>
              <p:cNvSpPr/>
              <p:nvPr/>
            </p:nvSpPr>
            <p:spPr>
              <a:xfrm>
                <a:off x="5369406" y="2750384"/>
                <a:ext cx="6933921" cy="255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Suppose our first hidden layer had 100 nodes.</a:t>
                </a:r>
              </a:p>
              <a:p>
                <a:r>
                  <a:rPr lang="en-US" sz="2000" dirty="0"/>
                  <a:t>How many weights would be between the input and this layer?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1024 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 820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100=83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968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000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That’s a lot of parameters just for the first layer!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BC31E79-01BF-D946-A8CD-D09EA5CF2F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9406" y="2750384"/>
                <a:ext cx="6933921" cy="2554545"/>
              </a:xfrm>
              <a:prstGeom prst="rect">
                <a:avLst/>
              </a:prstGeom>
              <a:blipFill>
                <a:blip r:embed="rId4"/>
                <a:stretch>
                  <a:fillRect l="-914" t="-990" b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162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5354</TotalTime>
  <Words>2215</Words>
  <Application>Microsoft Macintosh PowerPoint</Application>
  <PresentationFormat>Widescreen</PresentationFormat>
  <Paragraphs>885</Paragraphs>
  <Slides>45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Office Theme</vt:lpstr>
      <vt:lpstr>Lesson 3:  Convolutional Neural Networks</vt:lpstr>
      <vt:lpstr>Recap of What We Have Gone Over</vt:lpstr>
      <vt:lpstr>The Computer Vision Problem</vt:lpstr>
      <vt:lpstr>Image Recognition: High-Level Architecture</vt:lpstr>
      <vt:lpstr>Image Recognition: Inputs</vt:lpstr>
      <vt:lpstr>Image Recognition: Naïve Approach</vt:lpstr>
      <vt:lpstr>Image Recognition: Naïve Approach</vt:lpstr>
      <vt:lpstr>Image Recognition: Naïve Approach #2</vt:lpstr>
      <vt:lpstr>Image Recognition: Naïve Approach Problems</vt:lpstr>
      <vt:lpstr>Image Recognition: Naïve Approach Problems</vt:lpstr>
      <vt:lpstr>Image Recognition: Naïve Approach Problems</vt:lpstr>
      <vt:lpstr>The Convolution: 1D Example</vt:lpstr>
      <vt:lpstr>The Convolution: 2D Example</vt:lpstr>
      <vt:lpstr>The Convolution: 2D Example</vt:lpstr>
      <vt:lpstr>The Convolution: 2D Example</vt:lpstr>
      <vt:lpstr>The Convolution: 2D Example</vt:lpstr>
      <vt:lpstr>The Convolution: 2D Example</vt:lpstr>
      <vt:lpstr>The Convolution: 2D Example</vt:lpstr>
      <vt:lpstr>The Convolution: 2D Example</vt:lpstr>
      <vt:lpstr>The Convolution: 2D Example</vt:lpstr>
      <vt:lpstr>The Convolution: 2D Example</vt:lpstr>
      <vt:lpstr>The Convolution: 2D Example</vt:lpstr>
      <vt:lpstr>Applying Convolution to Images</vt:lpstr>
      <vt:lpstr>Applying Convolution to Images</vt:lpstr>
      <vt:lpstr>Applying Convolution to Images</vt:lpstr>
      <vt:lpstr>Applying Convolution to Images</vt:lpstr>
      <vt:lpstr>Applying Convolution to Images</vt:lpstr>
      <vt:lpstr>Applying Convolution to Images</vt:lpstr>
      <vt:lpstr>Applying Convolution to Images</vt:lpstr>
      <vt:lpstr>Applying Convolution to Images</vt:lpstr>
      <vt:lpstr>The Basic Components of a CNN</vt:lpstr>
      <vt:lpstr>Convolution Dimensional Analysis</vt:lpstr>
      <vt:lpstr>What is Padding, Dilation, and Stride?</vt:lpstr>
      <vt:lpstr>What is Max Pooling?</vt:lpstr>
      <vt:lpstr>Advantages of CNNs</vt:lpstr>
      <vt:lpstr>CNN and MLP Equivalence</vt:lpstr>
      <vt:lpstr>Assignment 4a</vt:lpstr>
      <vt:lpstr>Assignment 4a: Part 1</vt:lpstr>
      <vt:lpstr>Assignment 4a: Part 2</vt:lpstr>
      <vt:lpstr>Assignment 4a: Part 3</vt:lpstr>
      <vt:lpstr>Assignment 4b</vt:lpstr>
      <vt:lpstr>Assignment 4b: Part 1</vt:lpstr>
      <vt:lpstr>Assignment 4b: Part 1</vt:lpstr>
      <vt:lpstr>Assignment 4b: Part 1</vt:lpstr>
      <vt:lpstr>Assignment 4b: Part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1:  Linear Classifiers</dc:title>
  <dc:creator>Eric Keilty</dc:creator>
  <cp:lastModifiedBy>Eric Keilty</cp:lastModifiedBy>
  <cp:revision>206</cp:revision>
  <dcterms:created xsi:type="dcterms:W3CDTF">2020-05-01T23:57:10Z</dcterms:created>
  <dcterms:modified xsi:type="dcterms:W3CDTF">2020-05-26T00:07:54Z</dcterms:modified>
</cp:coreProperties>
</file>